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xls" ContentType="application/vnd.ms-exce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handoutMasterIdLst>
    <p:handoutMasterId r:id="rId103"/>
  </p:handoutMasterIdLst>
  <p:sldIdLst>
    <p:sldId id="596" r:id="rId2"/>
    <p:sldId id="765" r:id="rId3"/>
    <p:sldId id="620" r:id="rId4"/>
    <p:sldId id="630" r:id="rId5"/>
    <p:sldId id="607" r:id="rId6"/>
    <p:sldId id="598" r:id="rId7"/>
    <p:sldId id="864" r:id="rId8"/>
    <p:sldId id="775" r:id="rId9"/>
    <p:sldId id="865" r:id="rId10"/>
    <p:sldId id="599" r:id="rId11"/>
    <p:sldId id="600" r:id="rId12"/>
    <p:sldId id="602" r:id="rId13"/>
    <p:sldId id="603" r:id="rId14"/>
    <p:sldId id="604" r:id="rId15"/>
    <p:sldId id="862" r:id="rId16"/>
    <p:sldId id="863" r:id="rId17"/>
    <p:sldId id="869" r:id="rId18"/>
    <p:sldId id="876" r:id="rId19"/>
    <p:sldId id="871" r:id="rId20"/>
    <p:sldId id="872" r:id="rId21"/>
    <p:sldId id="873" r:id="rId22"/>
    <p:sldId id="874" r:id="rId23"/>
    <p:sldId id="875" r:id="rId24"/>
    <p:sldId id="866" r:id="rId25"/>
    <p:sldId id="867" r:id="rId26"/>
    <p:sldId id="868" r:id="rId27"/>
    <p:sldId id="877" r:id="rId28"/>
    <p:sldId id="878" r:id="rId29"/>
    <p:sldId id="879" r:id="rId30"/>
    <p:sldId id="880" r:id="rId31"/>
    <p:sldId id="881" r:id="rId32"/>
    <p:sldId id="882" r:id="rId33"/>
    <p:sldId id="883" r:id="rId34"/>
    <p:sldId id="884" r:id="rId35"/>
    <p:sldId id="885" r:id="rId36"/>
    <p:sldId id="886" r:id="rId37"/>
    <p:sldId id="887" r:id="rId38"/>
    <p:sldId id="888" r:id="rId39"/>
    <p:sldId id="889" r:id="rId40"/>
    <p:sldId id="890" r:id="rId41"/>
    <p:sldId id="891" r:id="rId42"/>
    <p:sldId id="892" r:id="rId43"/>
    <p:sldId id="893" r:id="rId44"/>
    <p:sldId id="894" r:id="rId45"/>
    <p:sldId id="895" r:id="rId46"/>
    <p:sldId id="896" r:id="rId47"/>
    <p:sldId id="897" r:id="rId48"/>
    <p:sldId id="898" r:id="rId49"/>
    <p:sldId id="899" r:id="rId50"/>
    <p:sldId id="900" r:id="rId51"/>
    <p:sldId id="901" r:id="rId52"/>
    <p:sldId id="902" r:id="rId53"/>
    <p:sldId id="903" r:id="rId54"/>
    <p:sldId id="904" r:id="rId55"/>
    <p:sldId id="905" r:id="rId56"/>
    <p:sldId id="906" r:id="rId57"/>
    <p:sldId id="907" r:id="rId58"/>
    <p:sldId id="908" r:id="rId59"/>
    <p:sldId id="909" r:id="rId60"/>
    <p:sldId id="910" r:id="rId61"/>
    <p:sldId id="911" r:id="rId62"/>
    <p:sldId id="912" r:id="rId63"/>
    <p:sldId id="913" r:id="rId64"/>
    <p:sldId id="914" r:id="rId65"/>
    <p:sldId id="915" r:id="rId66"/>
    <p:sldId id="916" r:id="rId67"/>
    <p:sldId id="917" r:id="rId68"/>
    <p:sldId id="918" r:id="rId69"/>
    <p:sldId id="919" r:id="rId70"/>
    <p:sldId id="920" r:id="rId71"/>
    <p:sldId id="921" r:id="rId72"/>
    <p:sldId id="922" r:id="rId73"/>
    <p:sldId id="923" r:id="rId74"/>
    <p:sldId id="924" r:id="rId75"/>
    <p:sldId id="925" r:id="rId76"/>
    <p:sldId id="926" r:id="rId77"/>
    <p:sldId id="927" r:id="rId78"/>
    <p:sldId id="928" r:id="rId79"/>
    <p:sldId id="929" r:id="rId80"/>
    <p:sldId id="932" r:id="rId81"/>
    <p:sldId id="933" r:id="rId82"/>
    <p:sldId id="934" r:id="rId83"/>
    <p:sldId id="935" r:id="rId84"/>
    <p:sldId id="936" r:id="rId85"/>
    <p:sldId id="937" r:id="rId86"/>
    <p:sldId id="940" r:id="rId87"/>
    <p:sldId id="941" r:id="rId88"/>
    <p:sldId id="942" r:id="rId89"/>
    <p:sldId id="943" r:id="rId90"/>
    <p:sldId id="944" r:id="rId91"/>
    <p:sldId id="945" r:id="rId92"/>
    <p:sldId id="946" r:id="rId93"/>
    <p:sldId id="947" r:id="rId94"/>
    <p:sldId id="949" r:id="rId95"/>
    <p:sldId id="950" r:id="rId96"/>
    <p:sldId id="951" r:id="rId97"/>
    <p:sldId id="952" r:id="rId98"/>
    <p:sldId id="953" r:id="rId99"/>
    <p:sldId id="954" r:id="rId100"/>
    <p:sldId id="700" r:id="rId101"/>
  </p:sldIdLst>
  <p:sldSz cx="9144000" cy="6858000" type="screen4x3"/>
  <p:notesSz cx="7045325" cy="9345613"/>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9900"/>
    <a:srgbClr val="008000"/>
    <a:srgbClr val="FFCC00"/>
    <a:srgbClr val="CC0000"/>
    <a:srgbClr val="FFFFCC"/>
    <a:srgbClr val="000099"/>
    <a:srgbClr val="4D4D4D"/>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40" autoAdjust="0"/>
    <p:restoredTop sz="88640" autoAdjust="0"/>
  </p:normalViewPr>
  <p:slideViewPr>
    <p:cSldViewPr>
      <p:cViewPr varScale="1">
        <p:scale>
          <a:sx n="64" d="100"/>
          <a:sy n="64" d="100"/>
        </p:scale>
        <p:origin x="-156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4" Type="http://schemas.openxmlformats.org/officeDocument/2006/relationships/image" Target="../media/image11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 Id="rId4" Type="http://schemas.openxmlformats.org/officeDocument/2006/relationships/image" Target="../media/image1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5" Type="http://schemas.openxmlformats.org/officeDocument/2006/relationships/image" Target="../media/image194.wmf"/><Relationship Id="rId4" Type="http://schemas.openxmlformats.org/officeDocument/2006/relationships/image" Target="../media/image193.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216.wmf"/><Relationship Id="rId1" Type="http://schemas.openxmlformats.org/officeDocument/2006/relationships/image" Target="../media/image215.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219.wmf"/><Relationship Id="rId1" Type="http://schemas.openxmlformats.org/officeDocument/2006/relationships/image" Target="../media/image2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7730" name="Rectangle 2"/>
          <p:cNvSpPr>
            <a:spLocks noGrp="1" noChangeArrowheads="1"/>
          </p:cNvSpPr>
          <p:nvPr>
            <p:ph type="hdr" sz="quarter"/>
          </p:nvPr>
        </p:nvSpPr>
        <p:spPr bwMode="auto">
          <a:xfrm>
            <a:off x="0" y="0"/>
            <a:ext cx="3052763" cy="466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57731" name="Rectangle 3"/>
          <p:cNvSpPr>
            <a:spLocks noGrp="1" noChangeArrowheads="1"/>
          </p:cNvSpPr>
          <p:nvPr>
            <p:ph type="dt" sz="quarter" idx="1"/>
          </p:nvPr>
        </p:nvSpPr>
        <p:spPr bwMode="auto">
          <a:xfrm>
            <a:off x="3990975" y="0"/>
            <a:ext cx="3052763" cy="466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57732" name="Rectangle 4"/>
          <p:cNvSpPr>
            <a:spLocks noGrp="1" noChangeArrowheads="1"/>
          </p:cNvSpPr>
          <p:nvPr>
            <p:ph type="ftr" sz="quarter" idx="2"/>
          </p:nvPr>
        </p:nvSpPr>
        <p:spPr bwMode="auto">
          <a:xfrm>
            <a:off x="0" y="8877300"/>
            <a:ext cx="3052763" cy="466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57733" name="Rectangle 5"/>
          <p:cNvSpPr>
            <a:spLocks noGrp="1" noChangeArrowheads="1"/>
          </p:cNvSpPr>
          <p:nvPr>
            <p:ph type="sldNum" sz="quarter" idx="3"/>
          </p:nvPr>
        </p:nvSpPr>
        <p:spPr bwMode="auto">
          <a:xfrm>
            <a:off x="3990975" y="8877300"/>
            <a:ext cx="3052763" cy="466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96D8786-C40E-4054-A8C0-52DA6E934D3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52763" cy="466725"/>
          </a:xfrm>
          <a:prstGeom prst="rect">
            <a:avLst/>
          </a:prstGeom>
          <a:noFill/>
          <a:ln w="9525">
            <a:noFill/>
            <a:miter lim="800000"/>
            <a:headEnd/>
            <a:tailEnd/>
          </a:ln>
          <a:effectLst/>
        </p:spPr>
        <p:txBody>
          <a:bodyPr vert="horz" wrap="square" lIns="93662" tIns="46831" rIns="93662" bIns="46831" numCol="1" anchor="t" anchorCtr="0" compatLnSpc="1">
            <a:prstTxWarp prst="textNoShape">
              <a:avLst/>
            </a:prstTxWarp>
          </a:bodyPr>
          <a:lstStyle>
            <a:lvl1pPr defTabSz="936625">
              <a:defRPr sz="1200"/>
            </a:lvl1pPr>
          </a:lstStyle>
          <a:p>
            <a:pPr>
              <a:defRPr/>
            </a:pPr>
            <a:endParaRPr lang="en-US"/>
          </a:p>
        </p:txBody>
      </p:sp>
      <p:sp>
        <p:nvSpPr>
          <p:cNvPr id="7171" name="Rectangle 3"/>
          <p:cNvSpPr>
            <a:spLocks noGrp="1" noChangeArrowheads="1"/>
          </p:cNvSpPr>
          <p:nvPr>
            <p:ph type="dt" idx="1"/>
          </p:nvPr>
        </p:nvSpPr>
        <p:spPr bwMode="auto">
          <a:xfrm>
            <a:off x="3990975" y="0"/>
            <a:ext cx="3052763" cy="466725"/>
          </a:xfrm>
          <a:prstGeom prst="rect">
            <a:avLst/>
          </a:prstGeom>
          <a:noFill/>
          <a:ln w="9525">
            <a:noFill/>
            <a:miter lim="800000"/>
            <a:headEnd/>
            <a:tailEnd/>
          </a:ln>
          <a:effectLst/>
        </p:spPr>
        <p:txBody>
          <a:bodyPr vert="horz" wrap="square" lIns="93662" tIns="46831" rIns="93662" bIns="46831" numCol="1" anchor="t" anchorCtr="0" compatLnSpc="1">
            <a:prstTxWarp prst="textNoShape">
              <a:avLst/>
            </a:prstTxWarp>
          </a:bodyPr>
          <a:lstStyle>
            <a:lvl1pPr algn="r" defTabSz="936625">
              <a:defRPr sz="1200"/>
            </a:lvl1pPr>
          </a:lstStyle>
          <a:p>
            <a:pPr>
              <a:defRPr/>
            </a:pPr>
            <a:endParaRPr lang="en-US"/>
          </a:p>
        </p:txBody>
      </p:sp>
      <p:sp>
        <p:nvSpPr>
          <p:cNvPr id="31748" name="Rectangle 4"/>
          <p:cNvSpPr>
            <a:spLocks noGrp="1" noRot="1" noChangeAspect="1" noChangeArrowheads="1" noTextEdit="1"/>
          </p:cNvSpPr>
          <p:nvPr>
            <p:ph type="sldImg" idx="2"/>
          </p:nvPr>
        </p:nvSpPr>
        <p:spPr bwMode="auto">
          <a:xfrm>
            <a:off x="1185863" y="701675"/>
            <a:ext cx="4673600" cy="3503613"/>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704850" y="4438650"/>
            <a:ext cx="5635625" cy="4205288"/>
          </a:xfrm>
          <a:prstGeom prst="rect">
            <a:avLst/>
          </a:prstGeom>
          <a:noFill/>
          <a:ln w="9525">
            <a:noFill/>
            <a:miter lim="800000"/>
            <a:headEnd/>
            <a:tailEnd/>
          </a:ln>
          <a:effectLst/>
        </p:spPr>
        <p:txBody>
          <a:bodyPr vert="horz" wrap="square" lIns="93662" tIns="46831" rIns="93662" bIns="468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877300"/>
            <a:ext cx="3052763" cy="466725"/>
          </a:xfrm>
          <a:prstGeom prst="rect">
            <a:avLst/>
          </a:prstGeom>
          <a:noFill/>
          <a:ln w="9525">
            <a:noFill/>
            <a:miter lim="800000"/>
            <a:headEnd/>
            <a:tailEnd/>
          </a:ln>
          <a:effectLst/>
        </p:spPr>
        <p:txBody>
          <a:bodyPr vert="horz" wrap="square" lIns="93662" tIns="46831" rIns="93662" bIns="46831" numCol="1" anchor="b" anchorCtr="0" compatLnSpc="1">
            <a:prstTxWarp prst="textNoShape">
              <a:avLst/>
            </a:prstTxWarp>
          </a:bodyPr>
          <a:lstStyle>
            <a:lvl1pPr defTabSz="936625">
              <a:defRPr sz="1200"/>
            </a:lvl1pPr>
          </a:lstStyle>
          <a:p>
            <a:pPr>
              <a:defRPr/>
            </a:pPr>
            <a:endParaRPr lang="en-US"/>
          </a:p>
        </p:txBody>
      </p:sp>
      <p:sp>
        <p:nvSpPr>
          <p:cNvPr id="7175" name="Rectangle 7"/>
          <p:cNvSpPr>
            <a:spLocks noGrp="1" noChangeArrowheads="1"/>
          </p:cNvSpPr>
          <p:nvPr>
            <p:ph type="sldNum" sz="quarter" idx="5"/>
          </p:nvPr>
        </p:nvSpPr>
        <p:spPr bwMode="auto">
          <a:xfrm>
            <a:off x="3990975" y="8877300"/>
            <a:ext cx="3052763" cy="466725"/>
          </a:xfrm>
          <a:prstGeom prst="rect">
            <a:avLst/>
          </a:prstGeom>
          <a:noFill/>
          <a:ln w="9525">
            <a:noFill/>
            <a:miter lim="800000"/>
            <a:headEnd/>
            <a:tailEnd/>
          </a:ln>
          <a:effectLst/>
        </p:spPr>
        <p:txBody>
          <a:bodyPr vert="horz" wrap="square" lIns="93662" tIns="46831" rIns="93662" bIns="46831" numCol="1" anchor="b" anchorCtr="0" compatLnSpc="1">
            <a:prstTxWarp prst="textNoShape">
              <a:avLst/>
            </a:prstTxWarp>
          </a:bodyPr>
          <a:lstStyle>
            <a:lvl1pPr algn="r" defTabSz="936625">
              <a:defRPr sz="1200"/>
            </a:lvl1pPr>
          </a:lstStyle>
          <a:p>
            <a:pPr>
              <a:defRPr/>
            </a:pPr>
            <a:fld id="{B4DA057A-EABE-4D25-AD65-F80EE2143678}"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D83A22-3D2E-48B2-A36C-5844C05F17A8}" type="slidenum">
              <a:rPr lang="en-US"/>
              <a:pPr/>
              <a:t>1</a:t>
            </a:fld>
            <a:endParaRPr lang="en-US"/>
          </a:p>
        </p:txBody>
      </p:sp>
      <p:sp>
        <p:nvSpPr>
          <p:cNvPr id="314370" name="Rectangle 2"/>
          <p:cNvSpPr>
            <a:spLocks noGrp="1" noRot="1" noChangeAspect="1" noChangeArrowheads="1" noTextEdit="1"/>
          </p:cNvSpPr>
          <p:nvPr>
            <p:ph type="sldImg"/>
          </p:nvPr>
        </p:nvSpPr>
        <p:spPr>
          <a:xfrm>
            <a:off x="1187450" y="701675"/>
            <a:ext cx="4670425" cy="3503613"/>
          </a:xfrm>
          <a:ln/>
        </p:spPr>
      </p:sp>
      <p:sp>
        <p:nvSpPr>
          <p:cNvPr id="31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B1B02F-C3E4-4CA4-A70E-519D0281394D}" type="slidenum">
              <a:rPr lang="en-US"/>
              <a:pPr/>
              <a:t>21</a:t>
            </a:fld>
            <a:endParaRPr lang="en-US"/>
          </a:p>
        </p:txBody>
      </p:sp>
      <p:sp>
        <p:nvSpPr>
          <p:cNvPr id="106498" name="Rectangle 2"/>
          <p:cNvSpPr>
            <a:spLocks noGrp="1" noRot="1" noChangeAspect="1" noChangeArrowheads="1" noTextEdit="1"/>
          </p:cNvSpPr>
          <p:nvPr>
            <p:ph type="sldImg"/>
          </p:nvPr>
        </p:nvSpPr>
        <p:spPr>
          <a:xfrm>
            <a:off x="1187450" y="701675"/>
            <a:ext cx="4670425" cy="3503613"/>
          </a:xfrm>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E7F8C6-5BAD-4915-8AC7-FEDA7DA721ED}" type="slidenum">
              <a:rPr lang="en-US"/>
              <a:pPr/>
              <a:t>22</a:t>
            </a:fld>
            <a:endParaRPr lang="en-US"/>
          </a:p>
        </p:txBody>
      </p:sp>
      <p:sp>
        <p:nvSpPr>
          <p:cNvPr id="107522" name="Rectangle 2"/>
          <p:cNvSpPr>
            <a:spLocks noGrp="1" noRot="1" noChangeAspect="1" noChangeArrowheads="1" noTextEdit="1"/>
          </p:cNvSpPr>
          <p:nvPr>
            <p:ph type="sldImg"/>
          </p:nvPr>
        </p:nvSpPr>
        <p:spPr>
          <a:xfrm>
            <a:off x="1187450" y="701675"/>
            <a:ext cx="4670425" cy="3503613"/>
          </a:xfrm>
          <a:ln/>
        </p:spPr>
      </p:sp>
      <p:sp>
        <p:nvSpPr>
          <p:cNvPr id="107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0AB332-AE49-4F54-9C7B-1E1DA712DEF2}" type="slidenum">
              <a:rPr lang="en-US"/>
              <a:pPr/>
              <a:t>24</a:t>
            </a:fld>
            <a:endParaRPr lang="en-US"/>
          </a:p>
        </p:txBody>
      </p:sp>
      <p:sp>
        <p:nvSpPr>
          <p:cNvPr id="424962" name="Rectangle 2"/>
          <p:cNvSpPr>
            <a:spLocks noGrp="1" noRot="1" noChangeAspect="1" noChangeArrowheads="1" noTextEdit="1"/>
          </p:cNvSpPr>
          <p:nvPr>
            <p:ph type="sldImg"/>
          </p:nvPr>
        </p:nvSpPr>
        <p:spPr>
          <a:xfrm>
            <a:off x="1187450" y="701675"/>
            <a:ext cx="4670425" cy="3503613"/>
          </a:xfrm>
          <a:ln/>
        </p:spPr>
      </p:sp>
      <p:sp>
        <p:nvSpPr>
          <p:cNvPr id="424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25D58B-CE95-43E6-BE86-09562A49E24D}" type="slidenum">
              <a:rPr lang="en-US"/>
              <a:pPr/>
              <a:t>25</a:t>
            </a:fld>
            <a:endParaRPr lang="en-US"/>
          </a:p>
        </p:txBody>
      </p:sp>
      <p:sp>
        <p:nvSpPr>
          <p:cNvPr id="427010" name="Rectangle 2"/>
          <p:cNvSpPr>
            <a:spLocks noGrp="1" noRot="1" noChangeAspect="1" noChangeArrowheads="1" noTextEdit="1"/>
          </p:cNvSpPr>
          <p:nvPr>
            <p:ph type="sldImg"/>
          </p:nvPr>
        </p:nvSpPr>
        <p:spPr>
          <a:xfrm>
            <a:off x="1187450" y="701675"/>
            <a:ext cx="4670425" cy="3503613"/>
          </a:xfrm>
          <a:ln/>
        </p:spPr>
      </p:sp>
      <p:sp>
        <p:nvSpPr>
          <p:cNvPr id="427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B766C9-3DC9-459D-AC16-630808E62CED}" type="slidenum">
              <a:rPr lang="en-US"/>
              <a:pPr/>
              <a:t>26</a:t>
            </a:fld>
            <a:endParaRPr lang="en-US"/>
          </a:p>
        </p:txBody>
      </p:sp>
      <p:sp>
        <p:nvSpPr>
          <p:cNvPr id="429058" name="Rectangle 2"/>
          <p:cNvSpPr>
            <a:spLocks noGrp="1" noRot="1" noChangeAspect="1" noChangeArrowheads="1" noTextEdit="1"/>
          </p:cNvSpPr>
          <p:nvPr>
            <p:ph type="sldImg"/>
          </p:nvPr>
        </p:nvSpPr>
        <p:spPr>
          <a:xfrm>
            <a:off x="1187450" y="701675"/>
            <a:ext cx="4670425" cy="3503613"/>
          </a:xfrm>
          <a:ln/>
        </p:spPr>
      </p:sp>
      <p:sp>
        <p:nvSpPr>
          <p:cNvPr id="429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0B2D29F-BF1E-4051-85BE-B87C12B79BD5}" type="slidenum">
              <a:rPr lang="en-US" smtClean="0"/>
              <a:pPr/>
              <a:t>27</a:t>
            </a:fld>
            <a:endParaRPr lang="en-US" smtClean="0"/>
          </a:p>
        </p:txBody>
      </p:sp>
      <p:sp>
        <p:nvSpPr>
          <p:cNvPr id="95235" name="Rectangle 2"/>
          <p:cNvSpPr>
            <a:spLocks noGrp="1" noRot="1" noChangeAspect="1" noChangeArrowheads="1" noTextEdit="1"/>
          </p:cNvSpPr>
          <p:nvPr>
            <p:ph type="sldImg"/>
          </p:nvPr>
        </p:nvSpPr>
        <p:spPr>
          <a:xfrm>
            <a:off x="1187450" y="701675"/>
            <a:ext cx="4670425" cy="3503613"/>
          </a:xfrm>
          <a:ln/>
        </p:spPr>
      </p:sp>
      <p:sp>
        <p:nvSpPr>
          <p:cNvPr id="952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FF67A48F-6357-478B-80F8-2851622A19F2}" type="slidenum">
              <a:rPr lang="en-US" smtClean="0"/>
              <a:pPr/>
              <a:t>28</a:t>
            </a:fld>
            <a:endParaRPr lang="en-US" smtClean="0"/>
          </a:p>
        </p:txBody>
      </p:sp>
      <p:sp>
        <p:nvSpPr>
          <p:cNvPr id="96259" name="Rectangle 2"/>
          <p:cNvSpPr>
            <a:spLocks noGrp="1" noRot="1" noChangeAspect="1" noChangeArrowheads="1" noTextEdit="1"/>
          </p:cNvSpPr>
          <p:nvPr>
            <p:ph type="sldImg"/>
          </p:nvPr>
        </p:nvSpPr>
        <p:spPr>
          <a:xfrm>
            <a:off x="1187450" y="701675"/>
            <a:ext cx="4670425" cy="3503613"/>
          </a:xfrm>
          <a:ln/>
        </p:spPr>
      </p:sp>
      <p:sp>
        <p:nvSpPr>
          <p:cNvPr id="962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99988853-D7E7-43A1-9DC5-B556CC23DA98}" type="slidenum">
              <a:rPr lang="en-US" smtClean="0"/>
              <a:pPr/>
              <a:t>29</a:t>
            </a:fld>
            <a:endParaRPr lang="en-US" smtClean="0"/>
          </a:p>
        </p:txBody>
      </p:sp>
      <p:sp>
        <p:nvSpPr>
          <p:cNvPr id="97283" name="Rectangle 2"/>
          <p:cNvSpPr>
            <a:spLocks noGrp="1" noRot="1" noChangeAspect="1" noChangeArrowheads="1" noTextEdit="1"/>
          </p:cNvSpPr>
          <p:nvPr>
            <p:ph type="sldImg"/>
          </p:nvPr>
        </p:nvSpPr>
        <p:spPr>
          <a:xfrm>
            <a:off x="1187450" y="701675"/>
            <a:ext cx="4670425" cy="3503613"/>
          </a:xfrm>
          <a:ln/>
        </p:spPr>
      </p:sp>
      <p:sp>
        <p:nvSpPr>
          <p:cNvPr id="972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E29B8B0C-E709-497B-825F-A9E3308B1690}" type="slidenum">
              <a:rPr lang="en-US" smtClean="0"/>
              <a:pPr/>
              <a:t>30</a:t>
            </a:fld>
            <a:endParaRPr lang="en-US" smtClean="0"/>
          </a:p>
        </p:txBody>
      </p:sp>
      <p:sp>
        <p:nvSpPr>
          <p:cNvPr id="98307" name="Rectangle 2"/>
          <p:cNvSpPr>
            <a:spLocks noGrp="1" noRot="1" noChangeAspect="1" noChangeArrowheads="1" noTextEdit="1"/>
          </p:cNvSpPr>
          <p:nvPr>
            <p:ph type="sldImg"/>
          </p:nvPr>
        </p:nvSpPr>
        <p:spPr>
          <a:xfrm>
            <a:off x="1187450" y="701675"/>
            <a:ext cx="4670425" cy="3503613"/>
          </a:xfrm>
          <a:ln/>
        </p:spPr>
      </p:sp>
      <p:sp>
        <p:nvSpPr>
          <p:cNvPr id="983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6E488B88-5180-46CB-A367-015D9E78B17E}" type="slidenum">
              <a:rPr lang="en-US" smtClean="0"/>
              <a:pPr/>
              <a:t>31</a:t>
            </a:fld>
            <a:endParaRPr lang="en-US" smtClean="0"/>
          </a:p>
        </p:txBody>
      </p:sp>
      <p:sp>
        <p:nvSpPr>
          <p:cNvPr id="99331" name="Rectangle 2"/>
          <p:cNvSpPr>
            <a:spLocks noGrp="1" noRot="1" noChangeAspect="1" noChangeArrowheads="1" noTextEdit="1"/>
          </p:cNvSpPr>
          <p:nvPr>
            <p:ph type="sldImg"/>
          </p:nvPr>
        </p:nvSpPr>
        <p:spPr>
          <a:xfrm>
            <a:off x="1187450" y="701675"/>
            <a:ext cx="4670425" cy="3503613"/>
          </a:xfrm>
          <a:ln/>
        </p:spPr>
      </p:sp>
      <p:sp>
        <p:nvSpPr>
          <p:cNvPr id="993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983DD79-CA18-4904-B803-21B6391DACAE}" type="slidenum">
              <a:rPr lang="en-US" smtClean="0"/>
              <a:pPr/>
              <a:t>2</a:t>
            </a:fld>
            <a:endParaRPr lang="en-US" smtClean="0"/>
          </a:p>
        </p:txBody>
      </p:sp>
      <p:sp>
        <p:nvSpPr>
          <p:cNvPr id="34819" name="Rectangle 2"/>
          <p:cNvSpPr>
            <a:spLocks noGrp="1" noRot="1" noChangeAspect="1" noChangeArrowheads="1" noTextEdit="1"/>
          </p:cNvSpPr>
          <p:nvPr>
            <p:ph type="sldImg"/>
          </p:nvPr>
        </p:nvSpPr>
        <p:spPr>
          <a:xfrm>
            <a:off x="1187450" y="701675"/>
            <a:ext cx="4670425" cy="3503613"/>
          </a:xfrm>
          <a:ln/>
        </p:spPr>
      </p:sp>
      <p:sp>
        <p:nvSpPr>
          <p:cNvPr id="348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701675"/>
            <a:ext cx="4670425" cy="35036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4DA057A-EABE-4D25-AD65-F80EE2143678}" type="slidenum">
              <a:rPr lang="en-US" smtClean="0"/>
              <a:pPr>
                <a:defRPr/>
              </a:pPr>
              <a:t>33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E8495810-D1A2-4E19-AAF6-E1DC4C5745B8}" type="slidenum">
              <a:rPr lang="en-US" smtClean="0"/>
              <a:pPr/>
              <a:t>34</a:t>
            </a:fld>
            <a:endParaRPr lang="en-US" smtClean="0"/>
          </a:p>
        </p:txBody>
      </p:sp>
      <p:sp>
        <p:nvSpPr>
          <p:cNvPr id="102403" name="Rectangle 2"/>
          <p:cNvSpPr>
            <a:spLocks noGrp="1" noRot="1" noChangeAspect="1" noChangeArrowheads="1" noTextEdit="1"/>
          </p:cNvSpPr>
          <p:nvPr>
            <p:ph type="sldImg"/>
          </p:nvPr>
        </p:nvSpPr>
        <p:spPr>
          <a:xfrm>
            <a:off x="1187450" y="701675"/>
            <a:ext cx="4670425" cy="3503613"/>
          </a:xfrm>
          <a:ln/>
        </p:spPr>
      </p:sp>
      <p:sp>
        <p:nvSpPr>
          <p:cNvPr id="1024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AFAA968-C469-4398-85B5-8D40ED5E05A1}" type="slidenum">
              <a:rPr lang="en-US" smtClean="0"/>
              <a:pPr/>
              <a:t>35</a:t>
            </a:fld>
            <a:endParaRPr lang="en-US" smtClean="0"/>
          </a:p>
        </p:txBody>
      </p:sp>
      <p:sp>
        <p:nvSpPr>
          <p:cNvPr id="103427" name="Rectangle 2"/>
          <p:cNvSpPr>
            <a:spLocks noGrp="1" noRot="1" noChangeAspect="1" noChangeArrowheads="1" noTextEdit="1"/>
          </p:cNvSpPr>
          <p:nvPr>
            <p:ph type="sldImg"/>
          </p:nvPr>
        </p:nvSpPr>
        <p:spPr>
          <a:xfrm>
            <a:off x="1187450" y="701675"/>
            <a:ext cx="4670425" cy="3503613"/>
          </a:xfrm>
          <a:ln/>
        </p:spPr>
      </p:sp>
      <p:sp>
        <p:nvSpPr>
          <p:cNvPr id="1034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DBA48878-8B21-4BA6-8330-6239F0E39944}" type="slidenum">
              <a:rPr lang="en-US" smtClean="0"/>
              <a:pPr/>
              <a:t>36</a:t>
            </a:fld>
            <a:endParaRPr lang="en-US" smtClean="0"/>
          </a:p>
        </p:txBody>
      </p:sp>
      <p:sp>
        <p:nvSpPr>
          <p:cNvPr id="104451" name="Rectangle 2"/>
          <p:cNvSpPr>
            <a:spLocks noGrp="1" noRot="1" noChangeAspect="1" noChangeArrowheads="1" noTextEdit="1"/>
          </p:cNvSpPr>
          <p:nvPr>
            <p:ph type="sldImg"/>
          </p:nvPr>
        </p:nvSpPr>
        <p:spPr>
          <a:xfrm>
            <a:off x="1187450" y="701675"/>
            <a:ext cx="4670425" cy="3503613"/>
          </a:xfrm>
          <a:ln/>
        </p:spPr>
      </p:sp>
      <p:sp>
        <p:nvSpPr>
          <p:cNvPr id="1044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94FC6FF5-BDD5-492A-9757-7C8F417D625D}" type="slidenum">
              <a:rPr lang="en-US" smtClean="0"/>
              <a:pPr/>
              <a:t>37</a:t>
            </a:fld>
            <a:endParaRPr lang="en-US" smtClean="0"/>
          </a:p>
        </p:txBody>
      </p:sp>
      <p:sp>
        <p:nvSpPr>
          <p:cNvPr id="100355" name="Rectangle 2"/>
          <p:cNvSpPr>
            <a:spLocks noGrp="1" noRot="1" noChangeAspect="1" noChangeArrowheads="1" noTextEdit="1"/>
          </p:cNvSpPr>
          <p:nvPr>
            <p:ph type="sldImg"/>
          </p:nvPr>
        </p:nvSpPr>
        <p:spPr>
          <a:xfrm>
            <a:off x="1187450" y="701675"/>
            <a:ext cx="4670425" cy="3503613"/>
          </a:xfrm>
          <a:ln/>
        </p:spPr>
      </p:sp>
      <p:sp>
        <p:nvSpPr>
          <p:cNvPr id="1003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620C3E6A-B9C3-43B9-9286-792F49BA0C85}" type="slidenum">
              <a:rPr lang="en-US" smtClean="0"/>
              <a:pPr/>
              <a:t>38</a:t>
            </a:fld>
            <a:endParaRPr lang="en-US" smtClean="0"/>
          </a:p>
        </p:txBody>
      </p:sp>
      <p:sp>
        <p:nvSpPr>
          <p:cNvPr id="101379" name="Rectangle 2"/>
          <p:cNvSpPr>
            <a:spLocks noGrp="1" noRot="1" noChangeAspect="1" noChangeArrowheads="1" noTextEdit="1"/>
          </p:cNvSpPr>
          <p:nvPr>
            <p:ph type="sldImg"/>
          </p:nvPr>
        </p:nvSpPr>
        <p:spPr>
          <a:xfrm>
            <a:off x="1187450" y="701675"/>
            <a:ext cx="4670425" cy="3503613"/>
          </a:xfrm>
          <a:ln/>
        </p:spPr>
      </p:sp>
      <p:sp>
        <p:nvSpPr>
          <p:cNvPr id="1013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2547A699-4E96-4923-AE07-E5F3F8757FA1}" type="slidenum">
              <a:rPr lang="en-US" smtClean="0"/>
              <a:pPr/>
              <a:t>39</a:t>
            </a:fld>
            <a:endParaRPr lang="en-US" smtClean="0"/>
          </a:p>
        </p:txBody>
      </p:sp>
      <p:sp>
        <p:nvSpPr>
          <p:cNvPr id="106499" name="Rectangle 2"/>
          <p:cNvSpPr>
            <a:spLocks noGrp="1" noRot="1" noChangeAspect="1" noChangeArrowheads="1" noTextEdit="1"/>
          </p:cNvSpPr>
          <p:nvPr>
            <p:ph type="sldImg"/>
          </p:nvPr>
        </p:nvSpPr>
        <p:spPr>
          <a:xfrm>
            <a:off x="1187450" y="701675"/>
            <a:ext cx="4670425" cy="3503613"/>
          </a:xfrm>
          <a:ln/>
        </p:spPr>
      </p:sp>
      <p:sp>
        <p:nvSpPr>
          <p:cNvPr id="1065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E97D5425-6DC1-415F-B8A0-5EE52E603018}" type="slidenum">
              <a:rPr lang="en-US" smtClean="0"/>
              <a:pPr/>
              <a:t>40</a:t>
            </a:fld>
            <a:endParaRPr lang="en-US" smtClean="0"/>
          </a:p>
        </p:txBody>
      </p:sp>
      <p:sp>
        <p:nvSpPr>
          <p:cNvPr id="110595" name="Rectangle 2"/>
          <p:cNvSpPr>
            <a:spLocks noGrp="1" noRot="1" noChangeAspect="1" noChangeArrowheads="1" noTextEdit="1"/>
          </p:cNvSpPr>
          <p:nvPr>
            <p:ph type="sldImg"/>
          </p:nvPr>
        </p:nvSpPr>
        <p:spPr>
          <a:xfrm>
            <a:off x="1187450" y="701675"/>
            <a:ext cx="4670425" cy="3503613"/>
          </a:xfrm>
          <a:ln/>
        </p:spPr>
      </p:sp>
      <p:sp>
        <p:nvSpPr>
          <p:cNvPr id="1105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14962F1B-B136-4FE9-A6C5-F37F0565EE64}" type="slidenum">
              <a:rPr lang="en-US" smtClean="0"/>
              <a:pPr/>
              <a:t>41</a:t>
            </a:fld>
            <a:endParaRPr lang="en-US" smtClean="0"/>
          </a:p>
        </p:txBody>
      </p:sp>
      <p:sp>
        <p:nvSpPr>
          <p:cNvPr id="111619" name="Rectangle 2"/>
          <p:cNvSpPr>
            <a:spLocks noGrp="1" noRot="1" noChangeAspect="1" noChangeArrowheads="1" noTextEdit="1"/>
          </p:cNvSpPr>
          <p:nvPr>
            <p:ph type="sldImg"/>
          </p:nvPr>
        </p:nvSpPr>
        <p:spPr>
          <a:xfrm>
            <a:off x="1187450" y="701675"/>
            <a:ext cx="4670425" cy="3503613"/>
          </a:xfrm>
          <a:ln/>
        </p:spPr>
      </p:sp>
      <p:sp>
        <p:nvSpPr>
          <p:cNvPr id="1116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8A5851B1-F6D3-4465-B0C8-E4B35F243467}" type="slidenum">
              <a:rPr lang="en-US" smtClean="0"/>
              <a:pPr/>
              <a:t>42</a:t>
            </a:fld>
            <a:endParaRPr lang="en-US" smtClean="0"/>
          </a:p>
        </p:txBody>
      </p:sp>
      <p:sp>
        <p:nvSpPr>
          <p:cNvPr id="112643" name="Rectangle 2"/>
          <p:cNvSpPr>
            <a:spLocks noGrp="1" noRot="1" noChangeAspect="1" noChangeArrowheads="1" noTextEdit="1"/>
          </p:cNvSpPr>
          <p:nvPr>
            <p:ph type="sldImg"/>
          </p:nvPr>
        </p:nvSpPr>
        <p:spPr>
          <a:xfrm>
            <a:off x="1187450" y="701675"/>
            <a:ext cx="4670425" cy="3503613"/>
          </a:xfrm>
          <a:ln/>
        </p:spPr>
      </p:sp>
      <p:sp>
        <p:nvSpPr>
          <p:cNvPr id="1126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A3C33BA6-A535-4410-B593-7500EC6FC116}" type="slidenum">
              <a:rPr lang="en-US" smtClean="0"/>
              <a:pPr/>
              <a:t>4</a:t>
            </a:fld>
            <a:endParaRPr lang="en-US" smtClean="0"/>
          </a:p>
        </p:txBody>
      </p:sp>
      <p:sp>
        <p:nvSpPr>
          <p:cNvPr id="36867" name="Rectangle 2"/>
          <p:cNvSpPr>
            <a:spLocks noGrp="1" noRot="1" noChangeAspect="1" noChangeArrowheads="1" noTextEdit="1"/>
          </p:cNvSpPr>
          <p:nvPr>
            <p:ph type="sldImg"/>
          </p:nvPr>
        </p:nvSpPr>
        <p:spPr>
          <a:xfrm>
            <a:off x="1187450" y="701675"/>
            <a:ext cx="4670425" cy="3503613"/>
          </a:xfrm>
          <a:ln/>
        </p:spPr>
      </p:sp>
      <p:sp>
        <p:nvSpPr>
          <p:cNvPr id="368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1CF8BFD3-D4C5-421E-A754-CB783B9BFC42}" type="slidenum">
              <a:rPr lang="en-US" smtClean="0"/>
              <a:pPr/>
              <a:t>43</a:t>
            </a:fld>
            <a:endParaRPr lang="en-US" smtClean="0"/>
          </a:p>
        </p:txBody>
      </p:sp>
      <p:sp>
        <p:nvSpPr>
          <p:cNvPr id="116739" name="Rectangle 2"/>
          <p:cNvSpPr>
            <a:spLocks noGrp="1" noRot="1" noChangeAspect="1" noChangeArrowheads="1" noTextEdit="1"/>
          </p:cNvSpPr>
          <p:nvPr>
            <p:ph type="sldImg"/>
          </p:nvPr>
        </p:nvSpPr>
        <p:spPr>
          <a:xfrm>
            <a:off x="1187450" y="701675"/>
            <a:ext cx="4670425" cy="3503613"/>
          </a:xfrm>
          <a:ln/>
        </p:spPr>
      </p:sp>
      <p:sp>
        <p:nvSpPr>
          <p:cNvPr id="1167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5ACA17AF-73E4-4556-AB05-0F4F3BAF03EA}" type="slidenum">
              <a:rPr lang="en-US" smtClean="0"/>
              <a:pPr/>
              <a:t>44</a:t>
            </a:fld>
            <a:endParaRPr lang="en-US" smtClean="0"/>
          </a:p>
        </p:txBody>
      </p:sp>
      <p:sp>
        <p:nvSpPr>
          <p:cNvPr id="118787" name="Rectangle 2"/>
          <p:cNvSpPr>
            <a:spLocks noGrp="1" noRot="1" noChangeAspect="1" noChangeArrowheads="1" noTextEdit="1"/>
          </p:cNvSpPr>
          <p:nvPr>
            <p:ph type="sldImg"/>
          </p:nvPr>
        </p:nvSpPr>
        <p:spPr>
          <a:xfrm>
            <a:off x="1187450" y="701675"/>
            <a:ext cx="4670425" cy="3503613"/>
          </a:xfrm>
          <a:ln/>
        </p:spPr>
      </p:sp>
      <p:sp>
        <p:nvSpPr>
          <p:cNvPr id="1187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3BEA2AA7-6E8A-4B6C-AEFE-FDCA8DED8F9E}" type="slidenum">
              <a:rPr lang="en-US" smtClean="0"/>
              <a:pPr/>
              <a:t>45</a:t>
            </a:fld>
            <a:endParaRPr lang="en-US" smtClean="0"/>
          </a:p>
        </p:txBody>
      </p:sp>
      <p:sp>
        <p:nvSpPr>
          <p:cNvPr id="119811" name="Rectangle 2"/>
          <p:cNvSpPr>
            <a:spLocks noGrp="1" noRot="1" noChangeAspect="1" noChangeArrowheads="1" noTextEdit="1"/>
          </p:cNvSpPr>
          <p:nvPr>
            <p:ph type="sldImg"/>
          </p:nvPr>
        </p:nvSpPr>
        <p:spPr>
          <a:xfrm>
            <a:off x="1187450" y="701675"/>
            <a:ext cx="4670425" cy="3503613"/>
          </a:xfrm>
          <a:ln/>
        </p:spPr>
      </p:sp>
      <p:sp>
        <p:nvSpPr>
          <p:cNvPr id="1198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83819747-BABD-4AF2-A04E-C43295789623}" type="slidenum">
              <a:rPr lang="en-US" smtClean="0"/>
              <a:pPr/>
              <a:t>46</a:t>
            </a:fld>
            <a:endParaRPr lang="en-US" smtClean="0"/>
          </a:p>
        </p:txBody>
      </p:sp>
      <p:sp>
        <p:nvSpPr>
          <p:cNvPr id="120835" name="Rectangle 2"/>
          <p:cNvSpPr>
            <a:spLocks noGrp="1" noRot="1" noChangeAspect="1" noChangeArrowheads="1" noTextEdit="1"/>
          </p:cNvSpPr>
          <p:nvPr>
            <p:ph type="sldImg"/>
          </p:nvPr>
        </p:nvSpPr>
        <p:spPr>
          <a:xfrm>
            <a:off x="1187450" y="701675"/>
            <a:ext cx="4670425" cy="3503613"/>
          </a:xfrm>
          <a:ln/>
        </p:spPr>
      </p:sp>
      <p:sp>
        <p:nvSpPr>
          <p:cNvPr id="1208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50AA45F2-FB94-481B-BCA8-717AD539BA3F}" type="slidenum">
              <a:rPr lang="en-US" smtClean="0"/>
              <a:pPr/>
              <a:t>47</a:t>
            </a:fld>
            <a:endParaRPr lang="en-US" smtClean="0"/>
          </a:p>
        </p:txBody>
      </p:sp>
      <p:sp>
        <p:nvSpPr>
          <p:cNvPr id="121859" name="Rectangle 2"/>
          <p:cNvSpPr>
            <a:spLocks noGrp="1" noRot="1" noChangeAspect="1" noChangeArrowheads="1" noTextEdit="1"/>
          </p:cNvSpPr>
          <p:nvPr>
            <p:ph type="sldImg"/>
          </p:nvPr>
        </p:nvSpPr>
        <p:spPr>
          <a:xfrm>
            <a:off x="1187450" y="701675"/>
            <a:ext cx="4670425" cy="3503613"/>
          </a:xfrm>
          <a:ln/>
        </p:spPr>
      </p:sp>
      <p:sp>
        <p:nvSpPr>
          <p:cNvPr id="1218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1B6114A-8116-4E09-B493-E6345C7CD6AA}" type="slidenum">
              <a:rPr lang="en-US" smtClean="0"/>
              <a:pPr/>
              <a:t>48</a:t>
            </a:fld>
            <a:endParaRPr lang="en-US" smtClean="0"/>
          </a:p>
        </p:txBody>
      </p:sp>
      <p:sp>
        <p:nvSpPr>
          <p:cNvPr id="122883" name="Rectangle 2"/>
          <p:cNvSpPr>
            <a:spLocks noGrp="1" noRot="1" noChangeAspect="1" noChangeArrowheads="1" noTextEdit="1"/>
          </p:cNvSpPr>
          <p:nvPr>
            <p:ph type="sldImg"/>
          </p:nvPr>
        </p:nvSpPr>
        <p:spPr>
          <a:xfrm>
            <a:off x="1187450" y="701675"/>
            <a:ext cx="4670425" cy="3503613"/>
          </a:xfrm>
          <a:ln/>
        </p:spPr>
      </p:sp>
      <p:sp>
        <p:nvSpPr>
          <p:cNvPr id="1228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214BBFF3-0D64-4EDB-B77C-2FC8A4A20F14}" type="slidenum">
              <a:rPr lang="en-US" smtClean="0"/>
              <a:pPr/>
              <a:t>49</a:t>
            </a:fld>
            <a:endParaRPr lang="en-US" smtClean="0"/>
          </a:p>
        </p:txBody>
      </p:sp>
      <p:sp>
        <p:nvSpPr>
          <p:cNvPr id="123907" name="Rectangle 2"/>
          <p:cNvSpPr>
            <a:spLocks noGrp="1" noRot="1" noChangeAspect="1" noChangeArrowheads="1" noTextEdit="1"/>
          </p:cNvSpPr>
          <p:nvPr>
            <p:ph type="sldImg"/>
          </p:nvPr>
        </p:nvSpPr>
        <p:spPr>
          <a:xfrm>
            <a:off x="1187450" y="701675"/>
            <a:ext cx="4670425" cy="3503613"/>
          </a:xfrm>
          <a:ln/>
        </p:spPr>
      </p:sp>
      <p:sp>
        <p:nvSpPr>
          <p:cNvPr id="1239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3A4A80FA-2FCA-41E5-AA07-8FBB714D6BFA}" type="slidenum">
              <a:rPr lang="en-US" smtClean="0"/>
              <a:pPr/>
              <a:t>50</a:t>
            </a:fld>
            <a:endParaRPr lang="en-US" smtClean="0"/>
          </a:p>
        </p:txBody>
      </p:sp>
      <p:sp>
        <p:nvSpPr>
          <p:cNvPr id="124931" name="Rectangle 2"/>
          <p:cNvSpPr>
            <a:spLocks noGrp="1" noRot="1" noChangeAspect="1" noChangeArrowheads="1" noTextEdit="1"/>
          </p:cNvSpPr>
          <p:nvPr>
            <p:ph type="sldImg"/>
          </p:nvPr>
        </p:nvSpPr>
        <p:spPr>
          <a:xfrm>
            <a:off x="1187450" y="701675"/>
            <a:ext cx="4670425" cy="3503613"/>
          </a:xfrm>
          <a:ln/>
        </p:spPr>
      </p:sp>
      <p:sp>
        <p:nvSpPr>
          <p:cNvPr id="1249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3DF8D10C-1CCF-45F3-A110-F0786DC937B4}" type="slidenum">
              <a:rPr lang="en-US" smtClean="0"/>
              <a:pPr/>
              <a:t>51</a:t>
            </a:fld>
            <a:endParaRPr lang="en-US" smtClean="0"/>
          </a:p>
        </p:txBody>
      </p:sp>
      <p:sp>
        <p:nvSpPr>
          <p:cNvPr id="125955" name="Rectangle 2"/>
          <p:cNvSpPr>
            <a:spLocks noGrp="1" noRot="1" noChangeAspect="1" noChangeArrowheads="1" noTextEdit="1"/>
          </p:cNvSpPr>
          <p:nvPr>
            <p:ph type="sldImg"/>
          </p:nvPr>
        </p:nvSpPr>
        <p:spPr>
          <a:xfrm>
            <a:off x="1187450" y="701675"/>
            <a:ext cx="4670425" cy="3503613"/>
          </a:xfrm>
          <a:ln/>
        </p:spPr>
      </p:sp>
      <p:sp>
        <p:nvSpPr>
          <p:cNvPr id="1259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18CB1914-545A-4F48-9270-07C38EFDB8DE}" type="slidenum">
              <a:rPr lang="en-US" smtClean="0"/>
              <a:pPr/>
              <a:t>53</a:t>
            </a:fld>
            <a:endParaRPr lang="en-US" smtClean="0"/>
          </a:p>
        </p:txBody>
      </p:sp>
      <p:sp>
        <p:nvSpPr>
          <p:cNvPr id="126979" name="Rectangle 2"/>
          <p:cNvSpPr>
            <a:spLocks noGrp="1" noRot="1" noChangeAspect="1" noChangeArrowheads="1" noTextEdit="1"/>
          </p:cNvSpPr>
          <p:nvPr>
            <p:ph type="sldImg"/>
          </p:nvPr>
        </p:nvSpPr>
        <p:spPr>
          <a:xfrm>
            <a:off x="1187450" y="701675"/>
            <a:ext cx="4670425" cy="3503613"/>
          </a:xfrm>
          <a:ln/>
        </p:spPr>
      </p:sp>
      <p:sp>
        <p:nvSpPr>
          <p:cNvPr id="1269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294C58E-FBD5-48F5-BC51-F55BC95524B3}" type="slidenum">
              <a:rPr lang="en-US" smtClean="0"/>
              <a:pPr/>
              <a:t>10</a:t>
            </a:fld>
            <a:endParaRPr lang="en-US" smtClean="0"/>
          </a:p>
        </p:txBody>
      </p:sp>
      <p:sp>
        <p:nvSpPr>
          <p:cNvPr id="48131" name="Rectangle 2"/>
          <p:cNvSpPr>
            <a:spLocks noGrp="1" noRot="1" noChangeAspect="1" noChangeArrowheads="1" noTextEdit="1"/>
          </p:cNvSpPr>
          <p:nvPr>
            <p:ph type="sldImg"/>
          </p:nvPr>
        </p:nvSpPr>
        <p:spPr>
          <a:xfrm>
            <a:off x="1187450" y="701675"/>
            <a:ext cx="4670425" cy="3503613"/>
          </a:xfrm>
          <a:ln/>
        </p:spPr>
      </p:sp>
      <p:sp>
        <p:nvSpPr>
          <p:cNvPr id="481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B005D533-4268-48C9-91B9-306FBC5A909F}" type="slidenum">
              <a:rPr lang="en-US" smtClean="0"/>
              <a:pPr/>
              <a:t>56</a:t>
            </a:fld>
            <a:endParaRPr lang="en-US" smtClean="0"/>
          </a:p>
        </p:txBody>
      </p:sp>
      <p:sp>
        <p:nvSpPr>
          <p:cNvPr id="128003" name="Rectangle 2"/>
          <p:cNvSpPr>
            <a:spLocks noGrp="1" noRot="1" noChangeAspect="1" noChangeArrowheads="1" noTextEdit="1"/>
          </p:cNvSpPr>
          <p:nvPr>
            <p:ph type="sldImg"/>
          </p:nvPr>
        </p:nvSpPr>
        <p:spPr>
          <a:xfrm>
            <a:off x="1187450" y="701675"/>
            <a:ext cx="4670425" cy="3503613"/>
          </a:xfrm>
          <a:ln/>
        </p:spPr>
      </p:sp>
      <p:sp>
        <p:nvSpPr>
          <p:cNvPr id="1280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B005D533-4268-48C9-91B9-306FBC5A909F}" type="slidenum">
              <a:rPr lang="en-US" smtClean="0"/>
              <a:pPr/>
              <a:t>57</a:t>
            </a:fld>
            <a:endParaRPr lang="en-US" smtClean="0"/>
          </a:p>
        </p:txBody>
      </p:sp>
      <p:sp>
        <p:nvSpPr>
          <p:cNvPr id="128003" name="Rectangle 2"/>
          <p:cNvSpPr>
            <a:spLocks noGrp="1" noRot="1" noChangeAspect="1" noChangeArrowheads="1" noTextEdit="1"/>
          </p:cNvSpPr>
          <p:nvPr>
            <p:ph type="sldImg"/>
          </p:nvPr>
        </p:nvSpPr>
        <p:spPr>
          <a:xfrm>
            <a:off x="1187450" y="701675"/>
            <a:ext cx="4670425" cy="3503613"/>
          </a:xfrm>
          <a:ln/>
        </p:spPr>
      </p:sp>
      <p:sp>
        <p:nvSpPr>
          <p:cNvPr id="1280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AF64D2C9-9C6B-421E-BA20-8BD2AAEFCB3B}" type="slidenum">
              <a:rPr lang="en-US" smtClean="0"/>
              <a:pPr/>
              <a:t>58</a:t>
            </a:fld>
            <a:endParaRPr lang="en-US" smtClean="0"/>
          </a:p>
        </p:txBody>
      </p:sp>
      <p:sp>
        <p:nvSpPr>
          <p:cNvPr id="129027" name="Rectangle 2"/>
          <p:cNvSpPr>
            <a:spLocks noGrp="1" noRot="1" noChangeAspect="1" noChangeArrowheads="1" noTextEdit="1"/>
          </p:cNvSpPr>
          <p:nvPr>
            <p:ph type="sldImg"/>
          </p:nvPr>
        </p:nvSpPr>
        <p:spPr>
          <a:xfrm>
            <a:off x="1187450" y="701675"/>
            <a:ext cx="4670425" cy="3503613"/>
          </a:xfrm>
          <a:ln/>
        </p:spPr>
      </p:sp>
      <p:sp>
        <p:nvSpPr>
          <p:cNvPr id="1290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7F050BE9-0332-415F-BDE4-9543E9F882F2}" type="slidenum">
              <a:rPr lang="en-US" smtClean="0"/>
              <a:pPr/>
              <a:t>59</a:t>
            </a:fld>
            <a:endParaRPr lang="en-US" smtClean="0"/>
          </a:p>
        </p:txBody>
      </p:sp>
      <p:sp>
        <p:nvSpPr>
          <p:cNvPr id="130051" name="Rectangle 2"/>
          <p:cNvSpPr>
            <a:spLocks noGrp="1" noRot="1" noChangeAspect="1" noChangeArrowheads="1" noTextEdit="1"/>
          </p:cNvSpPr>
          <p:nvPr>
            <p:ph type="sldImg"/>
          </p:nvPr>
        </p:nvSpPr>
        <p:spPr>
          <a:xfrm>
            <a:off x="1187450" y="701675"/>
            <a:ext cx="4670425" cy="3503613"/>
          </a:xfrm>
          <a:ln/>
        </p:spPr>
      </p:sp>
      <p:sp>
        <p:nvSpPr>
          <p:cNvPr id="1300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7F050BE9-0332-415F-BDE4-9543E9F882F2}" type="slidenum">
              <a:rPr lang="en-US" smtClean="0"/>
              <a:pPr/>
              <a:t>60</a:t>
            </a:fld>
            <a:endParaRPr lang="en-US" smtClean="0"/>
          </a:p>
        </p:txBody>
      </p:sp>
      <p:sp>
        <p:nvSpPr>
          <p:cNvPr id="130051" name="Rectangle 2"/>
          <p:cNvSpPr>
            <a:spLocks noGrp="1" noRot="1" noChangeAspect="1" noChangeArrowheads="1" noTextEdit="1"/>
          </p:cNvSpPr>
          <p:nvPr>
            <p:ph type="sldImg"/>
          </p:nvPr>
        </p:nvSpPr>
        <p:spPr>
          <a:xfrm>
            <a:off x="1187450" y="701675"/>
            <a:ext cx="4670425" cy="3503613"/>
          </a:xfrm>
          <a:ln/>
        </p:spPr>
      </p:sp>
      <p:sp>
        <p:nvSpPr>
          <p:cNvPr id="1300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7ACAF529-13E1-418D-843B-C9D25222CA3B}" type="slidenum">
              <a:rPr lang="en-US" smtClean="0"/>
              <a:pPr/>
              <a:t>63</a:t>
            </a:fld>
            <a:endParaRPr lang="en-US" smtClean="0"/>
          </a:p>
        </p:txBody>
      </p:sp>
      <p:sp>
        <p:nvSpPr>
          <p:cNvPr id="131075" name="Rectangle 2"/>
          <p:cNvSpPr>
            <a:spLocks noGrp="1" noRot="1" noChangeAspect="1" noChangeArrowheads="1" noTextEdit="1"/>
          </p:cNvSpPr>
          <p:nvPr>
            <p:ph type="sldImg"/>
          </p:nvPr>
        </p:nvSpPr>
        <p:spPr>
          <a:xfrm>
            <a:off x="1187450" y="701675"/>
            <a:ext cx="4670425" cy="3503613"/>
          </a:xfrm>
          <a:ln/>
        </p:spPr>
      </p:sp>
      <p:sp>
        <p:nvSpPr>
          <p:cNvPr id="1310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A47F32A2-0C3C-4BC3-BB66-FC678FA4A6A1}" type="slidenum">
              <a:rPr lang="en-US" smtClean="0"/>
              <a:pPr/>
              <a:t>66</a:t>
            </a:fld>
            <a:endParaRPr lang="en-US" smtClean="0"/>
          </a:p>
        </p:txBody>
      </p:sp>
      <p:sp>
        <p:nvSpPr>
          <p:cNvPr id="37891" name="Rectangle 2"/>
          <p:cNvSpPr>
            <a:spLocks noGrp="1" noRot="1" noChangeAspect="1" noChangeArrowheads="1" noTextEdit="1"/>
          </p:cNvSpPr>
          <p:nvPr>
            <p:ph type="sldImg"/>
          </p:nvPr>
        </p:nvSpPr>
        <p:spPr>
          <a:xfrm>
            <a:off x="1187450" y="701675"/>
            <a:ext cx="4670425" cy="3503613"/>
          </a:xfrm>
          <a:ln/>
        </p:spPr>
      </p:sp>
      <p:sp>
        <p:nvSpPr>
          <p:cNvPr id="37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83AF6254-F272-434F-AD4A-972398289035}" type="slidenum">
              <a:rPr lang="en-US" smtClean="0"/>
              <a:pPr/>
              <a:t>67</a:t>
            </a:fld>
            <a:endParaRPr lang="en-US" smtClean="0"/>
          </a:p>
        </p:txBody>
      </p:sp>
      <p:sp>
        <p:nvSpPr>
          <p:cNvPr id="38915" name="Rectangle 2"/>
          <p:cNvSpPr>
            <a:spLocks noGrp="1" noRot="1" noChangeAspect="1" noChangeArrowheads="1" noTextEdit="1"/>
          </p:cNvSpPr>
          <p:nvPr>
            <p:ph type="sldImg"/>
          </p:nvPr>
        </p:nvSpPr>
        <p:spPr>
          <a:xfrm>
            <a:off x="1187450" y="701675"/>
            <a:ext cx="4670425" cy="3503613"/>
          </a:xfrm>
          <a:ln/>
        </p:spPr>
      </p:sp>
      <p:sp>
        <p:nvSpPr>
          <p:cNvPr id="389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03A7392-5004-4DE0-84C4-280F4047153D}" type="slidenum">
              <a:rPr lang="en-US" smtClean="0"/>
              <a:pPr/>
              <a:t>69</a:t>
            </a:fld>
            <a:endParaRPr lang="en-US" smtClean="0"/>
          </a:p>
        </p:txBody>
      </p:sp>
      <p:sp>
        <p:nvSpPr>
          <p:cNvPr id="40963" name="Rectangle 2"/>
          <p:cNvSpPr>
            <a:spLocks noGrp="1" noRot="1" noChangeAspect="1" noChangeArrowheads="1" noTextEdit="1"/>
          </p:cNvSpPr>
          <p:nvPr>
            <p:ph type="sldImg"/>
          </p:nvPr>
        </p:nvSpPr>
        <p:spPr>
          <a:xfrm>
            <a:off x="1187450" y="701675"/>
            <a:ext cx="4670425" cy="3503613"/>
          </a:xfrm>
          <a:ln/>
        </p:spPr>
      </p:sp>
      <p:sp>
        <p:nvSpPr>
          <p:cNvPr id="409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C8E38A0A-CC56-41E8-8CA9-21157DCBB499}" type="slidenum">
              <a:rPr lang="en-US" smtClean="0"/>
              <a:pPr/>
              <a:t>70</a:t>
            </a:fld>
            <a:endParaRPr lang="en-US" smtClean="0"/>
          </a:p>
        </p:txBody>
      </p:sp>
      <p:sp>
        <p:nvSpPr>
          <p:cNvPr id="41987" name="Rectangle 2"/>
          <p:cNvSpPr>
            <a:spLocks noGrp="1" noRot="1" noChangeAspect="1" noChangeArrowheads="1" noTextEdit="1"/>
          </p:cNvSpPr>
          <p:nvPr>
            <p:ph type="sldImg"/>
          </p:nvPr>
        </p:nvSpPr>
        <p:spPr>
          <a:xfrm>
            <a:off x="1187450" y="701675"/>
            <a:ext cx="4670425" cy="3503613"/>
          </a:xfrm>
          <a:ln/>
        </p:spPr>
      </p:sp>
      <p:sp>
        <p:nvSpPr>
          <p:cNvPr id="419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93B18CF9-FF1C-4299-8C5B-42C1AA7B4BAC}" type="slidenum">
              <a:rPr lang="en-US" smtClean="0"/>
              <a:pPr/>
              <a:t>11</a:t>
            </a:fld>
            <a:endParaRPr lang="en-US" smtClean="0"/>
          </a:p>
        </p:txBody>
      </p:sp>
      <p:sp>
        <p:nvSpPr>
          <p:cNvPr id="49155" name="Rectangle 2"/>
          <p:cNvSpPr>
            <a:spLocks noGrp="1" noRot="1" noChangeAspect="1" noChangeArrowheads="1" noTextEdit="1"/>
          </p:cNvSpPr>
          <p:nvPr>
            <p:ph type="sldImg"/>
          </p:nvPr>
        </p:nvSpPr>
        <p:spPr>
          <a:xfrm>
            <a:off x="1187450" y="701675"/>
            <a:ext cx="4670425" cy="3503613"/>
          </a:xfrm>
          <a:ln/>
        </p:spPr>
      </p:sp>
      <p:sp>
        <p:nvSpPr>
          <p:cNvPr id="491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89AF6A2F-F77D-4F2C-A867-03D38D229EC7}" type="slidenum">
              <a:rPr lang="en-US" smtClean="0"/>
              <a:pPr/>
              <a:t>71</a:t>
            </a:fld>
            <a:endParaRPr lang="en-US" smtClean="0"/>
          </a:p>
        </p:txBody>
      </p:sp>
      <p:sp>
        <p:nvSpPr>
          <p:cNvPr id="43011" name="Rectangle 2"/>
          <p:cNvSpPr>
            <a:spLocks noGrp="1" noRot="1" noChangeAspect="1" noChangeArrowheads="1" noTextEdit="1"/>
          </p:cNvSpPr>
          <p:nvPr>
            <p:ph type="sldImg"/>
          </p:nvPr>
        </p:nvSpPr>
        <p:spPr>
          <a:xfrm>
            <a:off x="1187450" y="701675"/>
            <a:ext cx="4670425" cy="3503613"/>
          </a:xfrm>
          <a:ln/>
        </p:spPr>
      </p:sp>
      <p:sp>
        <p:nvSpPr>
          <p:cNvPr id="430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D64E63EB-FF37-4C15-BC66-25AD1645E055}" type="slidenum">
              <a:rPr lang="en-US" smtClean="0"/>
              <a:pPr/>
              <a:t>72</a:t>
            </a:fld>
            <a:endParaRPr lang="en-US" smtClean="0"/>
          </a:p>
        </p:txBody>
      </p:sp>
      <p:sp>
        <p:nvSpPr>
          <p:cNvPr id="44035" name="Rectangle 2"/>
          <p:cNvSpPr>
            <a:spLocks noGrp="1" noRot="1" noChangeAspect="1" noChangeArrowheads="1" noTextEdit="1"/>
          </p:cNvSpPr>
          <p:nvPr>
            <p:ph type="sldImg"/>
          </p:nvPr>
        </p:nvSpPr>
        <p:spPr>
          <a:xfrm>
            <a:off x="1187450" y="701675"/>
            <a:ext cx="4670425" cy="3503613"/>
          </a:xfrm>
          <a:ln/>
        </p:spPr>
      </p:sp>
      <p:sp>
        <p:nvSpPr>
          <p:cNvPr id="440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9F8F22BD-E1CF-4CB9-BF73-775C09469399}" type="slidenum">
              <a:rPr lang="en-US" smtClean="0"/>
              <a:pPr/>
              <a:t>73</a:t>
            </a:fld>
            <a:endParaRPr lang="en-US" smtClean="0"/>
          </a:p>
        </p:txBody>
      </p:sp>
      <p:sp>
        <p:nvSpPr>
          <p:cNvPr id="45059" name="Rectangle 2"/>
          <p:cNvSpPr>
            <a:spLocks noGrp="1" noRot="1" noChangeAspect="1" noChangeArrowheads="1" noTextEdit="1"/>
          </p:cNvSpPr>
          <p:nvPr>
            <p:ph type="sldImg"/>
          </p:nvPr>
        </p:nvSpPr>
        <p:spPr>
          <a:xfrm>
            <a:off x="1187450" y="701675"/>
            <a:ext cx="4670425" cy="3503613"/>
          </a:xfrm>
          <a:ln/>
        </p:spPr>
      </p:sp>
      <p:sp>
        <p:nvSpPr>
          <p:cNvPr id="450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449FC556-99A4-4DBE-B333-1E938FF88AE9}" type="slidenum">
              <a:rPr lang="en-US" smtClean="0"/>
              <a:pPr/>
              <a:t>74</a:t>
            </a:fld>
            <a:endParaRPr lang="en-US" smtClean="0"/>
          </a:p>
        </p:txBody>
      </p:sp>
      <p:sp>
        <p:nvSpPr>
          <p:cNvPr id="46083" name="Rectangle 2"/>
          <p:cNvSpPr>
            <a:spLocks noGrp="1" noRot="1" noChangeAspect="1" noChangeArrowheads="1" noTextEdit="1"/>
          </p:cNvSpPr>
          <p:nvPr>
            <p:ph type="sldImg"/>
          </p:nvPr>
        </p:nvSpPr>
        <p:spPr>
          <a:xfrm>
            <a:off x="1187450" y="701675"/>
            <a:ext cx="4670425" cy="3503613"/>
          </a:xfrm>
          <a:ln/>
        </p:spPr>
      </p:sp>
      <p:sp>
        <p:nvSpPr>
          <p:cNvPr id="460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6FE0FB84-E311-442D-A67C-07AABAD933C0}" type="slidenum">
              <a:rPr lang="en-US" smtClean="0"/>
              <a:pPr/>
              <a:t>75</a:t>
            </a:fld>
            <a:endParaRPr lang="en-US" smtClean="0"/>
          </a:p>
        </p:txBody>
      </p:sp>
      <p:sp>
        <p:nvSpPr>
          <p:cNvPr id="47107" name="Rectangle 2"/>
          <p:cNvSpPr>
            <a:spLocks noGrp="1" noRot="1" noChangeAspect="1" noChangeArrowheads="1" noTextEdit="1"/>
          </p:cNvSpPr>
          <p:nvPr>
            <p:ph type="sldImg"/>
          </p:nvPr>
        </p:nvSpPr>
        <p:spPr>
          <a:xfrm>
            <a:off x="1187450" y="701675"/>
            <a:ext cx="4670425" cy="3503613"/>
          </a:xfrm>
          <a:ln/>
        </p:spPr>
      </p:sp>
      <p:sp>
        <p:nvSpPr>
          <p:cNvPr id="471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ADACA5A9-34D9-44DB-A035-7BB138BF3EF6}" type="slidenum">
              <a:rPr lang="en-US" smtClean="0"/>
              <a:pPr/>
              <a:t>78</a:t>
            </a:fld>
            <a:endParaRPr lang="en-US" smtClean="0"/>
          </a:p>
        </p:txBody>
      </p:sp>
      <p:sp>
        <p:nvSpPr>
          <p:cNvPr id="132099" name="Rectangle 2"/>
          <p:cNvSpPr>
            <a:spLocks noGrp="1" noRot="1" noChangeAspect="1" noChangeArrowheads="1" noTextEdit="1"/>
          </p:cNvSpPr>
          <p:nvPr>
            <p:ph type="sldImg"/>
          </p:nvPr>
        </p:nvSpPr>
        <p:spPr>
          <a:xfrm>
            <a:off x="1187450" y="701675"/>
            <a:ext cx="4670425" cy="3503613"/>
          </a:xfrm>
          <a:ln/>
        </p:spPr>
      </p:sp>
      <p:sp>
        <p:nvSpPr>
          <p:cNvPr id="1321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6C5BE071-21A8-49ED-887F-2736F36ECCA5}" type="slidenum">
              <a:rPr lang="en-US" smtClean="0"/>
              <a:pPr/>
              <a:t>79</a:t>
            </a:fld>
            <a:endParaRPr lang="en-US" smtClean="0"/>
          </a:p>
        </p:txBody>
      </p:sp>
      <p:sp>
        <p:nvSpPr>
          <p:cNvPr id="133123" name="Rectangle 2"/>
          <p:cNvSpPr>
            <a:spLocks noGrp="1" noRot="1" noChangeAspect="1" noChangeArrowheads="1" noTextEdit="1"/>
          </p:cNvSpPr>
          <p:nvPr>
            <p:ph type="sldImg"/>
          </p:nvPr>
        </p:nvSpPr>
        <p:spPr>
          <a:xfrm>
            <a:off x="1187450" y="701675"/>
            <a:ext cx="4670425" cy="3503613"/>
          </a:xfrm>
          <a:ln/>
        </p:spPr>
      </p:sp>
      <p:sp>
        <p:nvSpPr>
          <p:cNvPr id="1331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D7714455-5B86-4902-B1A2-811FC09EEFA7}" type="slidenum">
              <a:rPr lang="en-US" smtClean="0"/>
              <a:pPr/>
              <a:t>80</a:t>
            </a:fld>
            <a:endParaRPr lang="en-US" smtClean="0"/>
          </a:p>
        </p:txBody>
      </p:sp>
      <p:sp>
        <p:nvSpPr>
          <p:cNvPr id="136195" name="Rectangle 2"/>
          <p:cNvSpPr>
            <a:spLocks noGrp="1" noRot="1" noChangeAspect="1" noChangeArrowheads="1" noTextEdit="1"/>
          </p:cNvSpPr>
          <p:nvPr>
            <p:ph type="sldImg"/>
          </p:nvPr>
        </p:nvSpPr>
        <p:spPr>
          <a:xfrm>
            <a:off x="1187450" y="701675"/>
            <a:ext cx="4670425" cy="3503613"/>
          </a:xfrm>
          <a:ln/>
        </p:spPr>
      </p:sp>
      <p:sp>
        <p:nvSpPr>
          <p:cNvPr id="1361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AFC0FCF3-7093-45C0-BC2F-F3354324156A}" type="slidenum">
              <a:rPr lang="en-US" smtClean="0"/>
              <a:pPr/>
              <a:t>81</a:t>
            </a:fld>
            <a:endParaRPr lang="en-US" smtClean="0"/>
          </a:p>
        </p:txBody>
      </p:sp>
      <p:sp>
        <p:nvSpPr>
          <p:cNvPr id="137219" name="Rectangle 2"/>
          <p:cNvSpPr>
            <a:spLocks noGrp="1" noRot="1" noChangeAspect="1" noChangeArrowheads="1" noTextEdit="1"/>
          </p:cNvSpPr>
          <p:nvPr>
            <p:ph type="sldImg"/>
          </p:nvPr>
        </p:nvSpPr>
        <p:spPr>
          <a:xfrm>
            <a:off x="1187450" y="701675"/>
            <a:ext cx="4670425" cy="3503613"/>
          </a:xfrm>
          <a:ln/>
        </p:spPr>
      </p:sp>
      <p:sp>
        <p:nvSpPr>
          <p:cNvPr id="1372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FEE1A5E2-25EB-43C1-9899-8F1A1BFF59D4}" type="slidenum">
              <a:rPr lang="en-US" smtClean="0"/>
              <a:pPr/>
              <a:t>82</a:t>
            </a:fld>
            <a:endParaRPr lang="en-US" smtClean="0"/>
          </a:p>
        </p:txBody>
      </p:sp>
      <p:sp>
        <p:nvSpPr>
          <p:cNvPr id="138243" name="Rectangle 2"/>
          <p:cNvSpPr>
            <a:spLocks noGrp="1" noRot="1" noChangeAspect="1" noChangeArrowheads="1" noTextEdit="1"/>
          </p:cNvSpPr>
          <p:nvPr>
            <p:ph type="sldImg"/>
          </p:nvPr>
        </p:nvSpPr>
        <p:spPr>
          <a:xfrm>
            <a:off x="1187450" y="701675"/>
            <a:ext cx="4670425" cy="3503613"/>
          </a:xfrm>
          <a:ln/>
        </p:spPr>
      </p:sp>
      <p:sp>
        <p:nvSpPr>
          <p:cNvPr id="1382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D726FD2-41D5-4F22-8AD9-15930D429D79}" type="slidenum">
              <a:rPr lang="en-US" smtClean="0"/>
              <a:pPr/>
              <a:t>12</a:t>
            </a:fld>
            <a:endParaRPr lang="en-US" smtClean="0"/>
          </a:p>
        </p:txBody>
      </p:sp>
      <p:sp>
        <p:nvSpPr>
          <p:cNvPr id="51203" name="Rectangle 2"/>
          <p:cNvSpPr>
            <a:spLocks noGrp="1" noRot="1" noChangeAspect="1" noChangeArrowheads="1" noTextEdit="1"/>
          </p:cNvSpPr>
          <p:nvPr>
            <p:ph type="sldImg"/>
          </p:nvPr>
        </p:nvSpPr>
        <p:spPr>
          <a:xfrm>
            <a:off x="1187450" y="701675"/>
            <a:ext cx="4670425" cy="3503613"/>
          </a:xfrm>
          <a:ln/>
        </p:spPr>
      </p:sp>
      <p:sp>
        <p:nvSpPr>
          <p:cNvPr id="512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651FBB19-03BA-4EDC-8294-58B06C9F6DD6}" type="slidenum">
              <a:rPr lang="en-US" smtClean="0"/>
              <a:pPr/>
              <a:t>83</a:t>
            </a:fld>
            <a:endParaRPr lang="en-US" smtClean="0"/>
          </a:p>
        </p:txBody>
      </p:sp>
      <p:sp>
        <p:nvSpPr>
          <p:cNvPr id="135171" name="Rectangle 2"/>
          <p:cNvSpPr>
            <a:spLocks noGrp="1" noRot="1" noChangeAspect="1" noChangeArrowheads="1" noTextEdit="1"/>
          </p:cNvSpPr>
          <p:nvPr>
            <p:ph type="sldImg"/>
          </p:nvPr>
        </p:nvSpPr>
        <p:spPr>
          <a:xfrm>
            <a:off x="1187450" y="701675"/>
            <a:ext cx="4670425" cy="3503613"/>
          </a:xfrm>
          <a:ln/>
        </p:spPr>
      </p:sp>
      <p:sp>
        <p:nvSpPr>
          <p:cNvPr id="13517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196A6029-D008-4B2A-B278-EA5464934325}" type="slidenum">
              <a:rPr lang="en-US" smtClean="0"/>
              <a:pPr/>
              <a:t>84</a:t>
            </a:fld>
            <a:endParaRPr lang="en-US" smtClean="0"/>
          </a:p>
        </p:txBody>
      </p:sp>
      <p:sp>
        <p:nvSpPr>
          <p:cNvPr id="134147" name="Rectangle 2"/>
          <p:cNvSpPr>
            <a:spLocks noGrp="1" noRot="1" noChangeAspect="1" noChangeArrowheads="1" noTextEdit="1"/>
          </p:cNvSpPr>
          <p:nvPr>
            <p:ph type="sldImg"/>
          </p:nvPr>
        </p:nvSpPr>
        <p:spPr>
          <a:xfrm>
            <a:off x="1187450" y="701675"/>
            <a:ext cx="4670425" cy="3503613"/>
          </a:xfrm>
          <a:ln/>
        </p:spPr>
      </p:sp>
      <p:sp>
        <p:nvSpPr>
          <p:cNvPr id="1341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81563822-C557-421F-99AE-4EFF773208BE}" type="slidenum">
              <a:rPr lang="en-US" smtClean="0"/>
              <a:pPr/>
              <a:t>85</a:t>
            </a:fld>
            <a:endParaRPr lang="en-US" smtClean="0"/>
          </a:p>
        </p:txBody>
      </p:sp>
      <p:sp>
        <p:nvSpPr>
          <p:cNvPr id="140291" name="Rectangle 2"/>
          <p:cNvSpPr>
            <a:spLocks noGrp="1" noRot="1" noChangeAspect="1" noChangeArrowheads="1" noTextEdit="1"/>
          </p:cNvSpPr>
          <p:nvPr>
            <p:ph type="sldImg"/>
          </p:nvPr>
        </p:nvSpPr>
        <p:spPr>
          <a:xfrm>
            <a:off x="1187450" y="701675"/>
            <a:ext cx="4670425" cy="3503613"/>
          </a:xfrm>
          <a:ln/>
        </p:spPr>
      </p:sp>
      <p:sp>
        <p:nvSpPr>
          <p:cNvPr id="1402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3553FF48-77A0-4775-B713-2A2827D9CAC7}" type="slidenum">
              <a:rPr lang="en-US" smtClean="0"/>
              <a:pPr/>
              <a:t>87</a:t>
            </a:fld>
            <a:endParaRPr lang="en-US" smtClean="0"/>
          </a:p>
        </p:txBody>
      </p:sp>
      <p:sp>
        <p:nvSpPr>
          <p:cNvPr id="108547" name="Rectangle 2"/>
          <p:cNvSpPr>
            <a:spLocks noGrp="1" noRot="1" noChangeAspect="1" noChangeArrowheads="1" noTextEdit="1"/>
          </p:cNvSpPr>
          <p:nvPr>
            <p:ph type="sldImg"/>
          </p:nvPr>
        </p:nvSpPr>
        <p:spPr>
          <a:xfrm>
            <a:off x="1187450" y="701675"/>
            <a:ext cx="4670425" cy="3503613"/>
          </a:xfrm>
          <a:ln/>
        </p:spPr>
      </p:sp>
      <p:sp>
        <p:nvSpPr>
          <p:cNvPr id="1085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1037A4EC-DB91-4B1B-ADDE-217FF6C70A3A}" type="slidenum">
              <a:rPr lang="en-US"/>
              <a:pPr/>
              <a:t>88</a:t>
            </a:fld>
            <a:endParaRPr lang="en-US"/>
          </a:p>
        </p:txBody>
      </p:sp>
      <p:sp>
        <p:nvSpPr>
          <p:cNvPr id="290819" name="Rectangle 2"/>
          <p:cNvSpPr>
            <a:spLocks noGrp="1" noRot="1" noChangeAspect="1" noChangeArrowheads="1" noTextEdit="1"/>
          </p:cNvSpPr>
          <p:nvPr>
            <p:ph type="sldImg"/>
          </p:nvPr>
        </p:nvSpPr>
        <p:spPr>
          <a:xfrm>
            <a:off x="1187450" y="701675"/>
            <a:ext cx="4670425" cy="3503613"/>
          </a:xfrm>
          <a:ln/>
        </p:spPr>
      </p:sp>
      <p:sp>
        <p:nvSpPr>
          <p:cNvPr id="2908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0079557D-1D42-4D5A-BC66-15E44C59F22A}" type="slidenum">
              <a:rPr lang="en-US"/>
              <a:pPr/>
              <a:t>89</a:t>
            </a:fld>
            <a:endParaRPr lang="en-US"/>
          </a:p>
        </p:txBody>
      </p:sp>
      <p:sp>
        <p:nvSpPr>
          <p:cNvPr id="295939" name="Rectangle 2"/>
          <p:cNvSpPr>
            <a:spLocks noGrp="1" noRot="1" noChangeAspect="1" noChangeArrowheads="1" noTextEdit="1"/>
          </p:cNvSpPr>
          <p:nvPr>
            <p:ph type="sldImg"/>
          </p:nvPr>
        </p:nvSpPr>
        <p:spPr>
          <a:xfrm>
            <a:off x="1187450" y="701675"/>
            <a:ext cx="4670425" cy="3503613"/>
          </a:xfrm>
          <a:ln/>
        </p:spPr>
      </p:sp>
      <p:sp>
        <p:nvSpPr>
          <p:cNvPr id="2959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p>
            <a:fld id="{DBF658E5-62A3-4F46-BB7F-4EED9A03B3BD}" type="slidenum">
              <a:rPr lang="en-US"/>
              <a:pPr/>
              <a:t>90</a:t>
            </a:fld>
            <a:endParaRPr lang="en-US"/>
          </a:p>
        </p:txBody>
      </p:sp>
      <p:sp>
        <p:nvSpPr>
          <p:cNvPr id="296963" name="Rectangle 2"/>
          <p:cNvSpPr>
            <a:spLocks noGrp="1" noRot="1" noChangeAspect="1" noChangeArrowheads="1" noTextEdit="1"/>
          </p:cNvSpPr>
          <p:nvPr>
            <p:ph type="sldImg"/>
          </p:nvPr>
        </p:nvSpPr>
        <p:spPr>
          <a:xfrm>
            <a:off x="1187450" y="701675"/>
            <a:ext cx="4670425" cy="3503613"/>
          </a:xfrm>
          <a:ln/>
        </p:spPr>
      </p:sp>
      <p:sp>
        <p:nvSpPr>
          <p:cNvPr id="29696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p>
            <a:fld id="{B205CDEB-D177-49F4-91E3-67E634BC09DC}" type="slidenum">
              <a:rPr lang="en-US"/>
              <a:pPr/>
              <a:t>91</a:t>
            </a:fld>
            <a:endParaRPr lang="en-US"/>
          </a:p>
        </p:txBody>
      </p:sp>
      <p:sp>
        <p:nvSpPr>
          <p:cNvPr id="297987" name="Rectangle 2"/>
          <p:cNvSpPr>
            <a:spLocks noGrp="1" noRot="1" noChangeAspect="1" noChangeArrowheads="1" noTextEdit="1"/>
          </p:cNvSpPr>
          <p:nvPr>
            <p:ph type="sldImg"/>
          </p:nvPr>
        </p:nvSpPr>
        <p:spPr>
          <a:xfrm>
            <a:off x="1187450" y="701675"/>
            <a:ext cx="4670425" cy="3503613"/>
          </a:xfrm>
          <a:ln/>
        </p:spPr>
      </p:sp>
      <p:sp>
        <p:nvSpPr>
          <p:cNvPr id="2979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p:spPr>
        <p:txBody>
          <a:bodyPr/>
          <a:lstStyle/>
          <a:p>
            <a:fld id="{5EFBBF5E-9EB6-4F7F-916F-E1584B1B98CF}" type="slidenum">
              <a:rPr lang="en-US"/>
              <a:pPr/>
              <a:t>92</a:t>
            </a:fld>
            <a:endParaRPr lang="en-US"/>
          </a:p>
        </p:txBody>
      </p:sp>
      <p:sp>
        <p:nvSpPr>
          <p:cNvPr id="291843" name="Rectangle 2"/>
          <p:cNvSpPr>
            <a:spLocks noGrp="1" noRot="1" noChangeAspect="1" noChangeArrowheads="1" noTextEdit="1"/>
          </p:cNvSpPr>
          <p:nvPr>
            <p:ph type="sldImg"/>
          </p:nvPr>
        </p:nvSpPr>
        <p:spPr>
          <a:xfrm>
            <a:off x="1187450" y="701675"/>
            <a:ext cx="4670425" cy="3503613"/>
          </a:xfrm>
          <a:ln/>
        </p:spPr>
      </p:sp>
      <p:sp>
        <p:nvSpPr>
          <p:cNvPr id="2918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p:spPr>
        <p:txBody>
          <a:bodyPr/>
          <a:lstStyle/>
          <a:p>
            <a:fld id="{CEE06BF0-772A-48F7-BCF2-12A946D6BAF2}" type="slidenum">
              <a:rPr lang="en-US"/>
              <a:pPr/>
              <a:t>93</a:t>
            </a:fld>
            <a:endParaRPr lang="en-US"/>
          </a:p>
        </p:txBody>
      </p:sp>
      <p:sp>
        <p:nvSpPr>
          <p:cNvPr id="292867" name="Rectangle 2"/>
          <p:cNvSpPr>
            <a:spLocks noGrp="1" noRot="1" noChangeAspect="1" noChangeArrowheads="1" noTextEdit="1"/>
          </p:cNvSpPr>
          <p:nvPr>
            <p:ph type="sldImg"/>
          </p:nvPr>
        </p:nvSpPr>
        <p:spPr>
          <a:xfrm>
            <a:off x="1187450" y="701675"/>
            <a:ext cx="4670425" cy="3503613"/>
          </a:xfrm>
          <a:ln/>
        </p:spPr>
      </p:sp>
      <p:sp>
        <p:nvSpPr>
          <p:cNvPr id="2928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0EA889C-3497-46D3-9114-DBBEF08BDE4B}" type="slidenum">
              <a:rPr lang="en-US" smtClean="0"/>
              <a:pPr/>
              <a:t>14</a:t>
            </a:fld>
            <a:endParaRPr lang="en-US" smtClean="0"/>
          </a:p>
        </p:txBody>
      </p:sp>
      <p:sp>
        <p:nvSpPr>
          <p:cNvPr id="52227" name="Rectangle 2"/>
          <p:cNvSpPr>
            <a:spLocks noGrp="1" noRot="1" noChangeAspect="1" noChangeArrowheads="1" noTextEdit="1"/>
          </p:cNvSpPr>
          <p:nvPr>
            <p:ph type="sldImg"/>
          </p:nvPr>
        </p:nvSpPr>
        <p:spPr>
          <a:xfrm>
            <a:off x="1187450" y="701675"/>
            <a:ext cx="4670425" cy="3503613"/>
          </a:xfrm>
          <a:ln/>
        </p:spPr>
      </p:sp>
      <p:sp>
        <p:nvSpPr>
          <p:cNvPr id="522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BF0B7D79-8081-4C02-8220-679BAE4DB03B}" type="slidenum">
              <a:rPr lang="en-US"/>
              <a:pPr/>
              <a:t>94</a:t>
            </a:fld>
            <a:endParaRPr lang="en-US"/>
          </a:p>
        </p:txBody>
      </p:sp>
      <p:sp>
        <p:nvSpPr>
          <p:cNvPr id="293891" name="Rectangle 2"/>
          <p:cNvSpPr>
            <a:spLocks noGrp="1" noRot="1" noChangeAspect="1" noChangeArrowheads="1" noTextEdit="1"/>
          </p:cNvSpPr>
          <p:nvPr>
            <p:ph type="sldImg"/>
          </p:nvPr>
        </p:nvSpPr>
        <p:spPr>
          <a:xfrm>
            <a:off x="1187450" y="701675"/>
            <a:ext cx="4670425" cy="3503613"/>
          </a:xfrm>
          <a:ln/>
        </p:spPr>
      </p:sp>
      <p:sp>
        <p:nvSpPr>
          <p:cNvPr id="29389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A67E70F4-1DEE-41B5-999E-C1C263F321B2}" type="slidenum">
              <a:rPr lang="en-US"/>
              <a:pPr/>
              <a:t>96</a:t>
            </a:fld>
            <a:endParaRPr lang="en-US"/>
          </a:p>
        </p:txBody>
      </p:sp>
      <p:sp>
        <p:nvSpPr>
          <p:cNvPr id="294915" name="Rectangle 2"/>
          <p:cNvSpPr>
            <a:spLocks noGrp="1" noRot="1" noChangeAspect="1" noChangeArrowheads="1" noTextEdit="1"/>
          </p:cNvSpPr>
          <p:nvPr>
            <p:ph type="sldImg"/>
          </p:nvPr>
        </p:nvSpPr>
        <p:spPr>
          <a:xfrm>
            <a:off x="1187450" y="701675"/>
            <a:ext cx="4670425" cy="3503613"/>
          </a:xfrm>
          <a:ln/>
        </p:spPr>
      </p:sp>
      <p:sp>
        <p:nvSpPr>
          <p:cNvPr id="29491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B3D5286E-0D8A-4BF3-855E-31C80816B86D}" type="slidenum">
              <a:rPr lang="en-US"/>
              <a:pPr/>
              <a:t>98</a:t>
            </a:fld>
            <a:endParaRPr lang="en-US"/>
          </a:p>
        </p:txBody>
      </p:sp>
      <p:sp>
        <p:nvSpPr>
          <p:cNvPr id="299011" name="Rectangle 2"/>
          <p:cNvSpPr>
            <a:spLocks noGrp="1" noRot="1" noChangeAspect="1" noChangeArrowheads="1" noTextEdit="1"/>
          </p:cNvSpPr>
          <p:nvPr>
            <p:ph type="sldImg"/>
          </p:nvPr>
        </p:nvSpPr>
        <p:spPr>
          <a:xfrm>
            <a:off x="1187450" y="701675"/>
            <a:ext cx="4670425" cy="3503613"/>
          </a:xfrm>
          <a:ln/>
        </p:spPr>
      </p:sp>
      <p:sp>
        <p:nvSpPr>
          <p:cNvPr id="2990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p>
            <a:fld id="{204C93ED-A88E-432D-8C7B-AB81938D6543}" type="slidenum">
              <a:rPr lang="en-US"/>
              <a:pPr/>
              <a:t>99</a:t>
            </a:fld>
            <a:endParaRPr lang="en-US"/>
          </a:p>
        </p:txBody>
      </p:sp>
      <p:sp>
        <p:nvSpPr>
          <p:cNvPr id="300035" name="Rectangle 2"/>
          <p:cNvSpPr>
            <a:spLocks noGrp="1" noRot="1" noChangeAspect="1" noChangeArrowheads="1" noTextEdit="1"/>
          </p:cNvSpPr>
          <p:nvPr>
            <p:ph type="sldImg"/>
          </p:nvPr>
        </p:nvSpPr>
        <p:spPr>
          <a:xfrm>
            <a:off x="1187450" y="701675"/>
            <a:ext cx="4670425" cy="3503613"/>
          </a:xfrm>
          <a:ln/>
        </p:spPr>
      </p:sp>
      <p:sp>
        <p:nvSpPr>
          <p:cNvPr id="3000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210BF65C-5451-4680-AB2C-A230C26DC206}" type="slidenum">
              <a:rPr lang="en-US" smtClean="0"/>
              <a:pPr/>
              <a:t>100</a:t>
            </a:fld>
            <a:endParaRPr lang="en-US" smtClean="0"/>
          </a:p>
        </p:txBody>
      </p:sp>
      <p:sp>
        <p:nvSpPr>
          <p:cNvPr id="39939" name="Rectangle 2"/>
          <p:cNvSpPr>
            <a:spLocks noGrp="1" noRot="1" noChangeAspect="1" noChangeArrowheads="1" noTextEdit="1"/>
          </p:cNvSpPr>
          <p:nvPr>
            <p:ph type="sldImg"/>
          </p:nvPr>
        </p:nvSpPr>
        <p:spPr>
          <a:xfrm>
            <a:off x="1187450" y="701675"/>
            <a:ext cx="4670425" cy="3503613"/>
          </a:xfrm>
          <a:ln/>
        </p:spPr>
      </p:sp>
      <p:sp>
        <p:nvSpPr>
          <p:cNvPr id="399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377C335E-32F7-4BD3-A6C0-12A1B6D28E94}" type="slidenum">
              <a:rPr lang="en-US" smtClean="0"/>
              <a:pPr/>
              <a:t>15</a:t>
            </a:fld>
            <a:endParaRPr lang="en-US" smtClean="0"/>
          </a:p>
        </p:txBody>
      </p:sp>
      <p:sp>
        <p:nvSpPr>
          <p:cNvPr id="53251" name="Rectangle 2"/>
          <p:cNvSpPr>
            <a:spLocks noGrp="1" noRot="1" noChangeAspect="1" noChangeArrowheads="1" noTextEdit="1"/>
          </p:cNvSpPr>
          <p:nvPr>
            <p:ph type="sldImg"/>
          </p:nvPr>
        </p:nvSpPr>
        <p:spPr>
          <a:xfrm>
            <a:off x="1187450" y="701675"/>
            <a:ext cx="4670425" cy="3503613"/>
          </a:xfrm>
          <a:ln/>
        </p:spPr>
      </p:sp>
      <p:sp>
        <p:nvSpPr>
          <p:cNvPr id="532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3EFE26-9FF3-4B02-98F6-94FFB335A6EF}" type="slidenum">
              <a:rPr lang="en-US"/>
              <a:pPr/>
              <a:t>20</a:t>
            </a:fld>
            <a:endParaRPr lang="en-US"/>
          </a:p>
        </p:txBody>
      </p:sp>
      <p:sp>
        <p:nvSpPr>
          <p:cNvPr id="105474" name="Rectangle 2"/>
          <p:cNvSpPr>
            <a:spLocks noGrp="1" noRot="1" noChangeAspect="1" noChangeArrowheads="1" noTextEdit="1"/>
          </p:cNvSpPr>
          <p:nvPr>
            <p:ph type="sldImg"/>
          </p:nvPr>
        </p:nvSpPr>
        <p:spPr>
          <a:xfrm>
            <a:off x="1187450" y="701675"/>
            <a:ext cx="4670425" cy="3503613"/>
          </a:xfrm>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6B1EE87-D8B0-4F37-AC00-26FD565ADD7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DE91826D-A240-4678-A316-E0782E8395F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E5F27B9C-8A3F-436E-A495-BDCCA6A52E7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861AC011-C2B9-423E-AD74-DEA4A9444405}"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sldNum" sz="quarter" idx="10"/>
          </p:nvPr>
        </p:nvSpPr>
        <p:spPr>
          <a:ln/>
        </p:spPr>
        <p:txBody>
          <a:bodyPr/>
          <a:lstStyle>
            <a:lvl1pPr>
              <a:defRPr/>
            </a:lvl1pPr>
          </a:lstStyle>
          <a:p>
            <a:pPr>
              <a:defRPr/>
            </a:pPr>
            <a:fld id="{4FDA03E5-97B9-4EB1-BCF9-E4C0CB8DF5CD}"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65695FE6-7DA0-4800-B236-D05F77B7477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D71335E-6F49-4900-AD1A-902E7AA76B6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58FEC336-3781-4143-B640-3FB1972E009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B87978B0-48D0-4AF8-9036-5E81C1323F6A}"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ECE7E6BA-0DBC-4B8A-AAA3-5DB6FA21CFE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CB53F086-FBCA-455C-A7CA-B573570907D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CF902C8-CB9B-4853-A754-09A0A6592BA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0534BEE-B4B0-42F9-AD8A-7BC5295CECE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5D5A3D2-E05D-42D3-BC3E-48D5E66D56D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553200" y="63246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41A86AE6-D121-4723-9830-F47A525C1548}" type="slidenum">
              <a:rPr lang="en-US"/>
              <a:pPr>
                <a:defRPr/>
              </a:pPr>
              <a:t>‹#›</a:t>
            </a:fld>
            <a:endParaRPr lang="en-US"/>
          </a:p>
        </p:txBody>
      </p:sp>
      <p:sp>
        <p:nvSpPr>
          <p:cNvPr id="1033" name="Line 9"/>
          <p:cNvSpPr>
            <a:spLocks noChangeShapeType="1"/>
          </p:cNvSpPr>
          <p:nvPr userDrawn="1"/>
        </p:nvSpPr>
        <p:spPr bwMode="auto">
          <a:xfrm>
            <a:off x="0" y="5867400"/>
            <a:ext cx="9144000" cy="0"/>
          </a:xfrm>
          <a:prstGeom prst="line">
            <a:avLst/>
          </a:prstGeom>
          <a:noFill/>
          <a:ln w="28575">
            <a:solidFill>
              <a:srgbClr val="000099"/>
            </a:solidFill>
            <a:round/>
            <a:headEnd/>
            <a:tailEnd/>
          </a:ln>
          <a:effectLst/>
        </p:spPr>
        <p:txBody>
          <a:bodyPr/>
          <a:lstStyle/>
          <a:p>
            <a:pPr>
              <a:defRPr/>
            </a:pPr>
            <a:endParaRPr lang="en-US"/>
          </a:p>
        </p:txBody>
      </p:sp>
      <p:sp>
        <p:nvSpPr>
          <p:cNvPr id="1034" name="Rectangle 10"/>
          <p:cNvSpPr>
            <a:spLocks noChangeArrowheads="1"/>
          </p:cNvSpPr>
          <p:nvPr userDrawn="1"/>
        </p:nvSpPr>
        <p:spPr bwMode="auto">
          <a:xfrm>
            <a:off x="0" y="5943600"/>
            <a:ext cx="9144000" cy="914400"/>
          </a:xfrm>
          <a:prstGeom prst="rect">
            <a:avLst/>
          </a:prstGeom>
          <a:solidFill>
            <a:schemeClr val="bg1"/>
          </a:solidFill>
          <a:ln w="9525">
            <a:noFill/>
            <a:miter lim="800000"/>
            <a:headEnd/>
            <a:tailEnd/>
          </a:ln>
          <a:effectLst/>
        </p:spPr>
        <p:txBody>
          <a:bodyPr wrap="none" anchor="ctr"/>
          <a:lstStyle/>
          <a:p>
            <a:pPr>
              <a:defRPr/>
            </a:pPr>
            <a:endParaRPr lang="en-US"/>
          </a:p>
        </p:txBody>
      </p:sp>
      <p:pic>
        <p:nvPicPr>
          <p:cNvPr id="7175" name="Picture 11"/>
          <p:cNvPicPr>
            <a:picLocks noChangeAspect="1" noChangeArrowheads="1"/>
          </p:cNvPicPr>
          <p:nvPr userDrawn="1"/>
        </p:nvPicPr>
        <p:blipFill>
          <a:blip r:embed="rId16"/>
          <a:srcRect/>
          <a:stretch>
            <a:fillRect/>
          </a:stretch>
        </p:blipFill>
        <p:spPr bwMode="auto">
          <a:xfrm>
            <a:off x="28575" y="5911850"/>
            <a:ext cx="4252913" cy="973138"/>
          </a:xfrm>
          <a:prstGeom prst="rect">
            <a:avLst/>
          </a:prstGeom>
          <a:noFill/>
          <a:ln w="9525">
            <a:noFill/>
            <a:miter lim="800000"/>
            <a:headEnd/>
            <a:tailEnd/>
          </a:ln>
        </p:spPr>
      </p:pic>
      <p:sp>
        <p:nvSpPr>
          <p:cNvPr id="1036" name="Text Box 12"/>
          <p:cNvSpPr txBox="1">
            <a:spLocks noChangeArrowheads="1"/>
          </p:cNvSpPr>
          <p:nvPr userDrawn="1"/>
        </p:nvSpPr>
        <p:spPr bwMode="auto">
          <a:xfrm>
            <a:off x="4314825" y="5929313"/>
            <a:ext cx="4800600" cy="457200"/>
          </a:xfrm>
          <a:prstGeom prst="rect">
            <a:avLst/>
          </a:prstGeom>
          <a:noFill/>
          <a:ln w="9525">
            <a:noFill/>
            <a:miter lim="800000"/>
            <a:headEnd/>
            <a:tailEnd/>
          </a:ln>
          <a:effectLst/>
        </p:spPr>
        <p:txBody>
          <a:bodyPr>
            <a:spAutoFit/>
          </a:bodyPr>
          <a:lstStyle/>
          <a:p>
            <a:pPr>
              <a:spcBef>
                <a:spcPct val="50000"/>
              </a:spcBef>
              <a:defRPr/>
            </a:pPr>
            <a:r>
              <a:rPr lang="en-US">
                <a:solidFill>
                  <a:srgbClr val="000099"/>
                </a:solidFill>
                <a:latin typeface="Arial Narrow" pitchFamily="34" charset="0"/>
              </a:rPr>
              <a:t>ME30605-Casting, forming and welding</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9.png"/><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oleObject" Target="../embeddings/Microsoft_Office_Excel_97-2003_Worksheet1.xls"/></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4.xml"/><Relationship Id="rId7"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62.jpeg"/><Relationship Id="rId9"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66.wmf"/><Relationship Id="rId4" Type="http://schemas.openxmlformats.org/officeDocument/2006/relationships/image" Target="../media/image65.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7.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oleObject" Target="../embeddings/oleObject12.bin"/><Relationship Id="rId9" Type="http://schemas.openxmlformats.org/officeDocument/2006/relationships/oleObject" Target="../embeddings/oleObject17.bin"/></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76.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0.bin"/><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19.xml"/><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oleObject" Target="../embeddings/oleObject21.bin"/><Relationship Id="rId9" Type="http://schemas.openxmlformats.org/officeDocument/2006/relationships/oleObject" Target="../embeddings/oleObject26.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84.jpeg"/></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20.xml"/><Relationship Id="rId7" Type="http://schemas.openxmlformats.org/officeDocument/2006/relationships/oleObject" Target="../embeddings/oleObject29.bin"/><Relationship Id="rId12" Type="http://schemas.openxmlformats.org/officeDocument/2006/relationships/oleObject" Target="../embeddings/oleObject31.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28.bin"/><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oleObject" Target="../embeddings/oleObject30.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3.bin"/><Relationship Id="rId5" Type="http://schemas.openxmlformats.org/officeDocument/2006/relationships/oleObject" Target="../embeddings/oleObject32.bin"/><Relationship Id="rId4" Type="http://schemas.openxmlformats.org/officeDocument/2006/relationships/image" Target="../media/image95.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5.bin"/><Relationship Id="rId5" Type="http://schemas.openxmlformats.org/officeDocument/2006/relationships/oleObject" Target="../embeddings/oleObject34.bin"/><Relationship Id="rId4" Type="http://schemas.openxmlformats.org/officeDocument/2006/relationships/image" Target="../media/image99.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oleObject" Target="../embeddings/oleObject39.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oleObject" Target="../embeddings/oleObject38.bin"/><Relationship Id="rId5" Type="http://schemas.openxmlformats.org/officeDocument/2006/relationships/oleObject" Target="../embeddings/oleObject37.bin"/><Relationship Id="rId4" Type="http://schemas.openxmlformats.org/officeDocument/2006/relationships/oleObject" Target="../embeddings/oleObject36.bin"/></Relationships>
</file>

<file path=ppt/slides/_rels/slide3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05.jpeg"/></Relationships>
</file>

<file path=ppt/slides/_rels/slide3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1.bin"/><Relationship Id="rId5" Type="http://schemas.openxmlformats.org/officeDocument/2006/relationships/oleObject" Target="../embeddings/oleObject40.bin"/><Relationship Id="rId4" Type="http://schemas.openxmlformats.org/officeDocument/2006/relationships/image" Target="../media/image114.jpeg"/></Relationships>
</file>

<file path=ppt/slides/_rels/slide4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31.xml"/><Relationship Id="rId7" Type="http://schemas.openxmlformats.org/officeDocument/2006/relationships/oleObject" Target="../embeddings/oleObject45.bin"/><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oleObject" Target="../embeddings/oleObject4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21.png"/><Relationship Id="rId5" Type="http://schemas.openxmlformats.org/officeDocument/2006/relationships/hyperlink" Target="http://upload.wikimedia.org/wikipedia/commons/2/2f/Error_Function.svg" TargetMode="External"/><Relationship Id="rId4" Type="http://schemas.openxmlformats.org/officeDocument/2006/relationships/oleObject" Target="../embeddings/oleObject46.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9.bin"/><Relationship Id="rId5" Type="http://schemas.openxmlformats.org/officeDocument/2006/relationships/oleObject" Target="../embeddings/oleObject48.bin"/><Relationship Id="rId4" Type="http://schemas.openxmlformats.org/officeDocument/2006/relationships/oleObject" Target="../embeddings/oleObject47.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oleObject" Target="../embeddings/oleObject52.bin"/><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131.jpeg"/><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5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5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oleObject" Target="../embeddings/oleObject54.bin"/></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oleObject" Target="../embeddings/oleObject57.bin"/><Relationship Id="rId4" Type="http://schemas.openxmlformats.org/officeDocument/2006/relationships/image" Target="../media/image154.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59.bin"/><Relationship Id="rId5" Type="http://schemas.openxmlformats.org/officeDocument/2006/relationships/image" Target="../media/image157.png"/><Relationship Id="rId4" Type="http://schemas.openxmlformats.org/officeDocument/2006/relationships/oleObject" Target="../embeddings/oleObject58.bin"/></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vmlDrawing" Target="../drawings/vmlDrawing22.vml"/><Relationship Id="rId5" Type="http://schemas.openxmlformats.org/officeDocument/2006/relationships/image" Target="../media/image159.png"/><Relationship Id="rId4" Type="http://schemas.openxmlformats.org/officeDocument/2006/relationships/oleObject" Target="../embeddings/oleObject60.bin"/></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jpeg"/></Relationships>
</file>

<file path=ppt/slides/_rels/slide6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 Id="rId9" Type="http://schemas.openxmlformats.org/officeDocument/2006/relationships/image" Target="../media/image181.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12.xml"/><Relationship Id="rId1" Type="http://schemas.openxmlformats.org/officeDocument/2006/relationships/vmlDrawing" Target="../drawings/vmlDrawing23.vml"/><Relationship Id="rId4" Type="http://schemas.openxmlformats.org/officeDocument/2006/relationships/image" Target="../media/image183.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85.png"/><Relationship Id="rId4" Type="http://schemas.openxmlformats.org/officeDocument/2006/relationships/oleObject" Target="../embeddings/oleObject62.bin"/></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64.bin"/><Relationship Id="rId5" Type="http://schemas.openxmlformats.org/officeDocument/2006/relationships/oleObject" Target="../embeddings/oleObject63.bin"/><Relationship Id="rId4" Type="http://schemas.openxmlformats.org/officeDocument/2006/relationships/image" Target="../media/image189.jpeg"/></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notesSlide" Target="../notesSlides/notesSlide50.xml"/><Relationship Id="rId7"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68.bin"/><Relationship Id="rId5" Type="http://schemas.openxmlformats.org/officeDocument/2006/relationships/oleObject" Target="../embeddings/oleObject67.bin"/><Relationship Id="rId4" Type="http://schemas.openxmlformats.org/officeDocument/2006/relationships/oleObject" Target="../embeddings/oleObject66.bin"/></Relationships>
</file>

<file path=ppt/slides/_rels/slide72.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96.jpeg"/></Relationships>
</file>

<file path=ppt/slides/_rels/slide73.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199.png"/></Relationships>
</file>

<file path=ppt/slides/_rels/slide7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77.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1.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78.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217.jpeg"/><Relationship Id="rId5" Type="http://schemas.openxmlformats.org/officeDocument/2006/relationships/oleObject" Target="../embeddings/oleObject72.bin"/><Relationship Id="rId4" Type="http://schemas.openxmlformats.org/officeDocument/2006/relationships/oleObject" Target="../embeddings/oleObject71.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image" Target="../media/image220.png"/><Relationship Id="rId5" Type="http://schemas.openxmlformats.org/officeDocument/2006/relationships/oleObject" Target="../embeddings/oleObject74.bin"/><Relationship Id="rId4" Type="http://schemas.openxmlformats.org/officeDocument/2006/relationships/oleObject" Target="../embeddings/oleObject73.bin"/></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9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9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jpeg"/><Relationship Id="rId7" Type="http://schemas.openxmlformats.org/officeDocument/2006/relationships/image" Target="../media/image23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 Id="rId9" Type="http://schemas.openxmlformats.org/officeDocument/2006/relationships/image" Target="../media/image23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238.jpeg"/></Relationships>
</file>

<file path=ppt/slides/_rels/slide9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96.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98.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8" name="Text Box 4"/>
          <p:cNvSpPr txBox="1">
            <a:spLocks noChangeArrowheads="1"/>
          </p:cNvSpPr>
          <p:nvPr/>
        </p:nvSpPr>
        <p:spPr bwMode="auto">
          <a:xfrm>
            <a:off x="381000" y="228600"/>
            <a:ext cx="7924800" cy="579438"/>
          </a:xfrm>
          <a:prstGeom prst="rect">
            <a:avLst/>
          </a:prstGeom>
          <a:noFill/>
          <a:ln w="9525">
            <a:noFill/>
            <a:miter lim="800000"/>
            <a:headEnd/>
            <a:tailEnd/>
          </a:ln>
          <a:effectLst/>
        </p:spPr>
        <p:txBody>
          <a:bodyPr>
            <a:spAutoFit/>
          </a:bodyPr>
          <a:lstStyle/>
          <a:p>
            <a:pPr>
              <a:spcBef>
                <a:spcPct val="50000"/>
              </a:spcBef>
            </a:pPr>
            <a:r>
              <a:rPr lang="en-US" sz="3200" dirty="0">
                <a:latin typeface="Arial" charset="0"/>
              </a:rPr>
              <a:t>Reference books</a:t>
            </a:r>
          </a:p>
        </p:txBody>
      </p:sp>
      <p:sp>
        <p:nvSpPr>
          <p:cNvPr id="313349" name="Text Box 5"/>
          <p:cNvSpPr txBox="1">
            <a:spLocks noChangeArrowheads="1"/>
          </p:cNvSpPr>
          <p:nvPr/>
        </p:nvSpPr>
        <p:spPr bwMode="auto">
          <a:xfrm>
            <a:off x="228600" y="1295400"/>
            <a:ext cx="8610600" cy="3785652"/>
          </a:xfrm>
          <a:prstGeom prst="rect">
            <a:avLst/>
          </a:prstGeom>
          <a:noFill/>
          <a:ln w="9525">
            <a:noFill/>
            <a:miter lim="800000"/>
            <a:headEnd/>
            <a:tailEnd/>
          </a:ln>
          <a:effectLst/>
        </p:spPr>
        <p:txBody>
          <a:bodyPr>
            <a:spAutoFit/>
          </a:bodyPr>
          <a:lstStyle/>
          <a:p>
            <a:pPr marL="457200" indent="-457200">
              <a:spcBef>
                <a:spcPct val="50000"/>
              </a:spcBef>
              <a:buFontTx/>
              <a:buAutoNum type="arabicPeriod"/>
            </a:pPr>
            <a:r>
              <a:rPr lang="en-US" smtClean="0">
                <a:solidFill>
                  <a:srgbClr val="FF0000"/>
                </a:solidFill>
                <a:latin typeface="Arial" charset="0"/>
              </a:rPr>
              <a:t>Manufacturing science </a:t>
            </a:r>
            <a:r>
              <a:rPr lang="en-US" dirty="0">
                <a:solidFill>
                  <a:srgbClr val="FF0000"/>
                </a:solidFill>
                <a:latin typeface="Arial" charset="0"/>
              </a:rPr>
              <a:t>by A </a:t>
            </a:r>
            <a:r>
              <a:rPr lang="en-US" dirty="0" err="1">
                <a:solidFill>
                  <a:srgbClr val="FF0000"/>
                </a:solidFill>
                <a:latin typeface="Arial" charset="0"/>
              </a:rPr>
              <a:t>Ghosh</a:t>
            </a:r>
            <a:r>
              <a:rPr lang="en-US" dirty="0">
                <a:solidFill>
                  <a:srgbClr val="FF0000"/>
                </a:solidFill>
                <a:latin typeface="Arial" charset="0"/>
              </a:rPr>
              <a:t> and A K </a:t>
            </a:r>
            <a:r>
              <a:rPr lang="en-US" dirty="0" err="1">
                <a:solidFill>
                  <a:srgbClr val="FF0000"/>
                </a:solidFill>
                <a:latin typeface="Arial" charset="0"/>
              </a:rPr>
              <a:t>Malik</a:t>
            </a:r>
            <a:r>
              <a:rPr lang="en-US" dirty="0">
                <a:solidFill>
                  <a:srgbClr val="FF0000"/>
                </a:solidFill>
                <a:latin typeface="Arial" charset="0"/>
              </a:rPr>
              <a:t>.</a:t>
            </a:r>
          </a:p>
          <a:p>
            <a:pPr marL="457200" indent="-457200">
              <a:spcBef>
                <a:spcPct val="50000"/>
              </a:spcBef>
              <a:buFontTx/>
              <a:buAutoNum type="arabicPeriod"/>
            </a:pPr>
            <a:r>
              <a:rPr lang="en-US" dirty="0">
                <a:latin typeface="Arial" charset="0"/>
              </a:rPr>
              <a:t>Metal casting computer-aided design and analysis by B Ravi</a:t>
            </a:r>
            <a:r>
              <a:rPr lang="en-US" dirty="0" smtClean="0">
                <a:latin typeface="Arial" charset="0"/>
              </a:rPr>
              <a:t>.</a:t>
            </a:r>
          </a:p>
          <a:p>
            <a:pPr marL="457200" indent="-457200">
              <a:spcBef>
                <a:spcPct val="50000"/>
              </a:spcBef>
              <a:buFontTx/>
              <a:buAutoNum type="arabicPeriod"/>
            </a:pPr>
            <a:r>
              <a:rPr lang="en-US" dirty="0" smtClean="0">
                <a:latin typeface="Arial" charset="0"/>
              </a:rPr>
              <a:t>Principles of metal casting by R W Heine, C R </a:t>
            </a:r>
            <a:r>
              <a:rPr lang="en-US" dirty="0" err="1" smtClean="0">
                <a:latin typeface="Arial" charset="0"/>
              </a:rPr>
              <a:t>Loper</a:t>
            </a:r>
            <a:r>
              <a:rPr lang="en-US" dirty="0" smtClean="0">
                <a:latin typeface="Arial" charset="0"/>
              </a:rPr>
              <a:t> and P C Rosenthal.</a:t>
            </a:r>
          </a:p>
          <a:p>
            <a:pPr marL="457200" indent="-457200">
              <a:spcBef>
                <a:spcPct val="50000"/>
              </a:spcBef>
              <a:buFontTx/>
              <a:buAutoNum type="arabicPeriod"/>
            </a:pPr>
            <a:r>
              <a:rPr lang="en-US" dirty="0" smtClean="0">
                <a:latin typeface="Arial" charset="0"/>
              </a:rPr>
              <a:t>Manufacturing engineering and technology by S </a:t>
            </a:r>
            <a:r>
              <a:rPr lang="en-US" dirty="0" err="1" smtClean="0">
                <a:latin typeface="Arial" charset="0"/>
              </a:rPr>
              <a:t>Kalpakjian</a:t>
            </a:r>
            <a:r>
              <a:rPr lang="en-US" dirty="0" smtClean="0">
                <a:latin typeface="Arial" charset="0"/>
              </a:rPr>
              <a:t> and S </a:t>
            </a:r>
            <a:r>
              <a:rPr lang="en-US" dirty="0" err="1" smtClean="0">
                <a:latin typeface="Arial" charset="0"/>
              </a:rPr>
              <a:t>Schmid</a:t>
            </a:r>
            <a:endParaRPr lang="en-US" dirty="0">
              <a:latin typeface="Arial" charset="0"/>
            </a:endParaRPr>
          </a:p>
          <a:p>
            <a:pPr marL="457200" indent="-457200">
              <a:spcBef>
                <a:spcPct val="50000"/>
              </a:spcBef>
              <a:buFontTx/>
              <a:buAutoNum type="arabicPeriod"/>
            </a:pPr>
            <a:r>
              <a:rPr lang="en-US" dirty="0">
                <a:latin typeface="Arial" charset="0"/>
              </a:rPr>
              <a:t>Casting technology and cast alloys by A K </a:t>
            </a:r>
            <a:r>
              <a:rPr lang="en-US" dirty="0" err="1">
                <a:latin typeface="Arial" charset="0"/>
              </a:rPr>
              <a:t>Chakrabarti</a:t>
            </a:r>
            <a:r>
              <a:rPr lang="en-US" dirty="0" smtClean="0">
                <a:latin typeface="Arial" charset="0"/>
              </a:rPr>
              <a:t>.</a:t>
            </a:r>
            <a:endParaRPr lang="en-US"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ChangeArrowheads="1"/>
          </p:cNvSpPr>
          <p:nvPr/>
        </p:nvSpPr>
        <p:spPr bwMode="auto">
          <a:xfrm>
            <a:off x="228600" y="0"/>
            <a:ext cx="4196983" cy="461665"/>
          </a:xfrm>
          <a:prstGeom prst="rect">
            <a:avLst/>
          </a:prstGeom>
          <a:noFill/>
          <a:ln w="9525">
            <a:noFill/>
            <a:miter lim="800000"/>
            <a:headEnd/>
            <a:tailEnd/>
          </a:ln>
        </p:spPr>
        <p:txBody>
          <a:bodyPr wrap="none" anchor="ctr">
            <a:spAutoFit/>
          </a:bodyPr>
          <a:lstStyle/>
          <a:p>
            <a:r>
              <a:rPr lang="en-US" dirty="0">
                <a:latin typeface="Arial Narrow" pitchFamily="34" charset="0"/>
              </a:rPr>
              <a:t> Shrinkage or contraction </a:t>
            </a:r>
            <a:r>
              <a:rPr lang="en-US" dirty="0" smtClean="0">
                <a:latin typeface="Arial Narrow" pitchFamily="34" charset="0"/>
              </a:rPr>
              <a:t>allowance</a:t>
            </a:r>
            <a:endParaRPr lang="en-US" dirty="0">
              <a:latin typeface="Arial Narrow" pitchFamily="34" charset="0"/>
            </a:endParaRPr>
          </a:p>
        </p:txBody>
      </p:sp>
      <p:grpSp>
        <p:nvGrpSpPr>
          <p:cNvPr id="2" name="Group 4"/>
          <p:cNvGrpSpPr>
            <a:grpSpLocks/>
          </p:cNvGrpSpPr>
          <p:nvPr/>
        </p:nvGrpSpPr>
        <p:grpSpPr bwMode="auto">
          <a:xfrm>
            <a:off x="457200" y="457200"/>
            <a:ext cx="3657600" cy="3124200"/>
            <a:chOff x="3024" y="1392"/>
            <a:chExt cx="2304" cy="1968"/>
          </a:xfrm>
        </p:grpSpPr>
        <p:sp>
          <p:nvSpPr>
            <p:cNvPr id="23575" name="Rectangle 5"/>
            <p:cNvSpPr>
              <a:spLocks noChangeArrowheads="1"/>
            </p:cNvSpPr>
            <p:nvPr/>
          </p:nvSpPr>
          <p:spPr bwMode="auto">
            <a:xfrm>
              <a:off x="3600" y="1392"/>
              <a:ext cx="1728" cy="1968"/>
            </a:xfrm>
            <a:prstGeom prst="rect">
              <a:avLst/>
            </a:prstGeom>
            <a:noFill/>
            <a:ln w="22225">
              <a:solidFill>
                <a:schemeClr val="tx1"/>
              </a:solidFill>
              <a:miter lim="800000"/>
              <a:headEnd/>
              <a:tailEnd/>
            </a:ln>
          </p:spPr>
          <p:txBody>
            <a:bodyPr wrap="none" anchor="ctr"/>
            <a:lstStyle/>
            <a:p>
              <a:endParaRPr lang="en-US"/>
            </a:p>
          </p:txBody>
        </p:sp>
        <p:sp>
          <p:nvSpPr>
            <p:cNvPr id="23576" name="Line 6"/>
            <p:cNvSpPr>
              <a:spLocks noChangeShapeType="1"/>
            </p:cNvSpPr>
            <p:nvPr/>
          </p:nvSpPr>
          <p:spPr bwMode="auto">
            <a:xfrm>
              <a:off x="3600" y="2496"/>
              <a:ext cx="1728" cy="0"/>
            </a:xfrm>
            <a:prstGeom prst="line">
              <a:avLst/>
            </a:prstGeom>
            <a:noFill/>
            <a:ln w="28575">
              <a:solidFill>
                <a:srgbClr val="000099"/>
              </a:solidFill>
              <a:round/>
              <a:headEnd/>
              <a:tailEnd/>
            </a:ln>
          </p:spPr>
          <p:txBody>
            <a:bodyPr/>
            <a:lstStyle/>
            <a:p>
              <a:endParaRPr lang="en-US"/>
            </a:p>
          </p:txBody>
        </p:sp>
        <p:sp>
          <p:nvSpPr>
            <p:cNvPr id="23577" name="Freeform 7"/>
            <p:cNvSpPr>
              <a:spLocks/>
            </p:cNvSpPr>
            <p:nvPr/>
          </p:nvSpPr>
          <p:spPr bwMode="auto">
            <a:xfrm>
              <a:off x="3600" y="2016"/>
              <a:ext cx="960" cy="480"/>
            </a:xfrm>
            <a:custGeom>
              <a:avLst/>
              <a:gdLst>
                <a:gd name="T0" fmla="*/ 0 w 960"/>
                <a:gd name="T1" fmla="*/ 0 h 480"/>
                <a:gd name="T2" fmla="*/ 203 w 960"/>
                <a:gd name="T3" fmla="*/ 41 h 480"/>
                <a:gd name="T4" fmla="*/ 441 w 960"/>
                <a:gd name="T5" fmla="*/ 123 h 480"/>
                <a:gd name="T6" fmla="*/ 642 w 960"/>
                <a:gd name="T7" fmla="*/ 197 h 480"/>
                <a:gd name="T8" fmla="*/ 834 w 960"/>
                <a:gd name="T9" fmla="*/ 352 h 480"/>
                <a:gd name="T10" fmla="*/ 960 w 960"/>
                <a:gd name="T11" fmla="*/ 480 h 480"/>
                <a:gd name="T12" fmla="*/ 0 60000 65536"/>
                <a:gd name="T13" fmla="*/ 0 60000 65536"/>
                <a:gd name="T14" fmla="*/ 0 60000 65536"/>
                <a:gd name="T15" fmla="*/ 0 60000 65536"/>
                <a:gd name="T16" fmla="*/ 0 60000 65536"/>
                <a:gd name="T17" fmla="*/ 0 60000 65536"/>
                <a:gd name="T18" fmla="*/ 0 w 960"/>
                <a:gd name="T19" fmla="*/ 0 h 480"/>
                <a:gd name="T20" fmla="*/ 960 w 960"/>
                <a:gd name="T21" fmla="*/ 480 h 480"/>
              </a:gdLst>
              <a:ahLst/>
              <a:cxnLst>
                <a:cxn ang="T12">
                  <a:pos x="T0" y="T1"/>
                </a:cxn>
                <a:cxn ang="T13">
                  <a:pos x="T2" y="T3"/>
                </a:cxn>
                <a:cxn ang="T14">
                  <a:pos x="T4" y="T5"/>
                </a:cxn>
                <a:cxn ang="T15">
                  <a:pos x="T6" y="T7"/>
                </a:cxn>
                <a:cxn ang="T16">
                  <a:pos x="T8" y="T9"/>
                </a:cxn>
                <a:cxn ang="T17">
                  <a:pos x="T10" y="T11"/>
                </a:cxn>
              </a:cxnLst>
              <a:rect l="T18" t="T19" r="T20" b="T21"/>
              <a:pathLst>
                <a:path w="960" h="480">
                  <a:moveTo>
                    <a:pt x="0" y="0"/>
                  </a:moveTo>
                  <a:lnTo>
                    <a:pt x="203" y="41"/>
                  </a:lnTo>
                  <a:lnTo>
                    <a:pt x="441" y="123"/>
                  </a:lnTo>
                  <a:lnTo>
                    <a:pt x="642" y="197"/>
                  </a:lnTo>
                  <a:lnTo>
                    <a:pt x="834" y="352"/>
                  </a:lnTo>
                  <a:lnTo>
                    <a:pt x="960" y="480"/>
                  </a:lnTo>
                </a:path>
              </a:pathLst>
            </a:custGeom>
            <a:noFill/>
            <a:ln w="28575">
              <a:solidFill>
                <a:srgbClr val="FF0066"/>
              </a:solidFill>
              <a:prstDash val="dash"/>
              <a:round/>
              <a:headEnd/>
              <a:tailEnd/>
            </a:ln>
          </p:spPr>
          <p:txBody>
            <a:bodyPr/>
            <a:lstStyle/>
            <a:p>
              <a:endParaRPr lang="en-US"/>
            </a:p>
          </p:txBody>
        </p:sp>
        <p:sp>
          <p:nvSpPr>
            <p:cNvPr id="23578" name="Freeform 8"/>
            <p:cNvSpPr>
              <a:spLocks/>
            </p:cNvSpPr>
            <p:nvPr/>
          </p:nvSpPr>
          <p:spPr bwMode="auto">
            <a:xfrm>
              <a:off x="4560" y="1920"/>
              <a:ext cx="768" cy="576"/>
            </a:xfrm>
            <a:custGeom>
              <a:avLst/>
              <a:gdLst>
                <a:gd name="T0" fmla="*/ 0 w 768"/>
                <a:gd name="T1" fmla="*/ 576 h 576"/>
                <a:gd name="T2" fmla="*/ 66 w 768"/>
                <a:gd name="T3" fmla="*/ 439 h 576"/>
                <a:gd name="T4" fmla="*/ 194 w 768"/>
                <a:gd name="T5" fmla="*/ 283 h 576"/>
                <a:gd name="T6" fmla="*/ 331 w 768"/>
                <a:gd name="T7" fmla="*/ 165 h 576"/>
                <a:gd name="T8" fmla="*/ 551 w 768"/>
                <a:gd name="T9" fmla="*/ 73 h 576"/>
                <a:gd name="T10" fmla="*/ 768 w 768"/>
                <a:gd name="T11" fmla="*/ 0 h 576"/>
                <a:gd name="T12" fmla="*/ 0 60000 65536"/>
                <a:gd name="T13" fmla="*/ 0 60000 65536"/>
                <a:gd name="T14" fmla="*/ 0 60000 65536"/>
                <a:gd name="T15" fmla="*/ 0 60000 65536"/>
                <a:gd name="T16" fmla="*/ 0 60000 65536"/>
                <a:gd name="T17" fmla="*/ 0 60000 65536"/>
                <a:gd name="T18" fmla="*/ 0 w 768"/>
                <a:gd name="T19" fmla="*/ 0 h 576"/>
                <a:gd name="T20" fmla="*/ 768 w 768"/>
                <a:gd name="T21" fmla="*/ 576 h 576"/>
              </a:gdLst>
              <a:ahLst/>
              <a:cxnLst>
                <a:cxn ang="T12">
                  <a:pos x="T0" y="T1"/>
                </a:cxn>
                <a:cxn ang="T13">
                  <a:pos x="T2" y="T3"/>
                </a:cxn>
                <a:cxn ang="T14">
                  <a:pos x="T4" y="T5"/>
                </a:cxn>
                <a:cxn ang="T15">
                  <a:pos x="T6" y="T7"/>
                </a:cxn>
                <a:cxn ang="T16">
                  <a:pos x="T8" y="T9"/>
                </a:cxn>
                <a:cxn ang="T17">
                  <a:pos x="T10" y="T11"/>
                </a:cxn>
              </a:cxnLst>
              <a:rect l="T18" t="T19" r="T20" b="T21"/>
              <a:pathLst>
                <a:path w="768" h="576">
                  <a:moveTo>
                    <a:pt x="0" y="576"/>
                  </a:moveTo>
                  <a:lnTo>
                    <a:pt x="66" y="439"/>
                  </a:lnTo>
                  <a:lnTo>
                    <a:pt x="194" y="283"/>
                  </a:lnTo>
                  <a:lnTo>
                    <a:pt x="331" y="165"/>
                  </a:lnTo>
                  <a:lnTo>
                    <a:pt x="551" y="73"/>
                  </a:lnTo>
                  <a:lnTo>
                    <a:pt x="768" y="0"/>
                  </a:lnTo>
                </a:path>
              </a:pathLst>
            </a:custGeom>
            <a:noFill/>
            <a:ln w="28575">
              <a:solidFill>
                <a:srgbClr val="FF0066"/>
              </a:solidFill>
              <a:prstDash val="dash"/>
              <a:round/>
              <a:headEnd/>
              <a:tailEnd/>
            </a:ln>
          </p:spPr>
          <p:txBody>
            <a:bodyPr/>
            <a:lstStyle/>
            <a:p>
              <a:endParaRPr lang="en-US"/>
            </a:p>
          </p:txBody>
        </p:sp>
        <p:sp>
          <p:nvSpPr>
            <p:cNvPr id="23579" name="Line 9"/>
            <p:cNvSpPr>
              <a:spLocks noChangeShapeType="1"/>
            </p:cNvSpPr>
            <p:nvPr/>
          </p:nvSpPr>
          <p:spPr bwMode="auto">
            <a:xfrm>
              <a:off x="3840" y="1632"/>
              <a:ext cx="0" cy="1488"/>
            </a:xfrm>
            <a:prstGeom prst="line">
              <a:avLst/>
            </a:prstGeom>
            <a:noFill/>
            <a:ln w="9525">
              <a:solidFill>
                <a:schemeClr val="tx1"/>
              </a:solidFill>
              <a:round/>
              <a:headEnd/>
              <a:tailEnd/>
            </a:ln>
          </p:spPr>
          <p:txBody>
            <a:bodyPr/>
            <a:lstStyle/>
            <a:p>
              <a:endParaRPr lang="en-US"/>
            </a:p>
          </p:txBody>
        </p:sp>
        <p:sp>
          <p:nvSpPr>
            <p:cNvPr id="23580" name="Line 10"/>
            <p:cNvSpPr>
              <a:spLocks noChangeShapeType="1"/>
            </p:cNvSpPr>
            <p:nvPr/>
          </p:nvSpPr>
          <p:spPr bwMode="auto">
            <a:xfrm>
              <a:off x="3360" y="1632"/>
              <a:ext cx="480" cy="0"/>
            </a:xfrm>
            <a:prstGeom prst="line">
              <a:avLst/>
            </a:prstGeom>
            <a:noFill/>
            <a:ln w="9525">
              <a:solidFill>
                <a:schemeClr val="tx1"/>
              </a:solidFill>
              <a:round/>
              <a:headEnd/>
              <a:tailEnd/>
            </a:ln>
          </p:spPr>
          <p:txBody>
            <a:bodyPr/>
            <a:lstStyle/>
            <a:p>
              <a:endParaRPr lang="en-US"/>
            </a:p>
          </p:txBody>
        </p:sp>
        <p:sp>
          <p:nvSpPr>
            <p:cNvPr id="23581" name="Line 11"/>
            <p:cNvSpPr>
              <a:spLocks noChangeShapeType="1"/>
            </p:cNvSpPr>
            <p:nvPr/>
          </p:nvSpPr>
          <p:spPr bwMode="auto">
            <a:xfrm>
              <a:off x="3360" y="2082"/>
              <a:ext cx="480" cy="0"/>
            </a:xfrm>
            <a:prstGeom prst="line">
              <a:avLst/>
            </a:prstGeom>
            <a:noFill/>
            <a:ln w="9525">
              <a:solidFill>
                <a:schemeClr val="tx1"/>
              </a:solidFill>
              <a:round/>
              <a:headEnd/>
              <a:tailEnd/>
            </a:ln>
          </p:spPr>
          <p:txBody>
            <a:bodyPr/>
            <a:lstStyle/>
            <a:p>
              <a:endParaRPr lang="en-US"/>
            </a:p>
          </p:txBody>
        </p:sp>
        <p:sp>
          <p:nvSpPr>
            <p:cNvPr id="23582" name="Line 12"/>
            <p:cNvSpPr>
              <a:spLocks noChangeShapeType="1"/>
            </p:cNvSpPr>
            <p:nvPr/>
          </p:nvSpPr>
          <p:spPr bwMode="auto">
            <a:xfrm>
              <a:off x="3360" y="3120"/>
              <a:ext cx="480" cy="0"/>
            </a:xfrm>
            <a:prstGeom prst="line">
              <a:avLst/>
            </a:prstGeom>
            <a:noFill/>
            <a:ln w="9525">
              <a:solidFill>
                <a:schemeClr val="tx1"/>
              </a:solidFill>
              <a:round/>
              <a:headEnd/>
              <a:tailEnd/>
            </a:ln>
          </p:spPr>
          <p:txBody>
            <a:bodyPr/>
            <a:lstStyle/>
            <a:p>
              <a:endParaRPr lang="en-US"/>
            </a:p>
          </p:txBody>
        </p:sp>
        <p:sp>
          <p:nvSpPr>
            <p:cNvPr id="23583" name="Line 13"/>
            <p:cNvSpPr>
              <a:spLocks noChangeShapeType="1"/>
            </p:cNvSpPr>
            <p:nvPr/>
          </p:nvSpPr>
          <p:spPr bwMode="auto">
            <a:xfrm>
              <a:off x="3840" y="1920"/>
              <a:ext cx="0" cy="336"/>
            </a:xfrm>
            <a:prstGeom prst="line">
              <a:avLst/>
            </a:prstGeom>
            <a:noFill/>
            <a:ln w="9525">
              <a:solidFill>
                <a:schemeClr val="tx1"/>
              </a:solidFill>
              <a:round/>
              <a:headEnd/>
              <a:tailEnd type="triangle" w="med" len="med"/>
            </a:ln>
          </p:spPr>
          <p:txBody>
            <a:bodyPr/>
            <a:lstStyle/>
            <a:p>
              <a:endParaRPr lang="en-US"/>
            </a:p>
          </p:txBody>
        </p:sp>
        <p:sp>
          <p:nvSpPr>
            <p:cNvPr id="23584" name="Text Box 14"/>
            <p:cNvSpPr txBox="1">
              <a:spLocks noChangeArrowheads="1"/>
            </p:cNvSpPr>
            <p:nvPr/>
          </p:nvSpPr>
          <p:spPr bwMode="auto">
            <a:xfrm>
              <a:off x="3072" y="1488"/>
              <a:ext cx="336"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Tp</a:t>
              </a:r>
            </a:p>
          </p:txBody>
        </p:sp>
        <p:sp>
          <p:nvSpPr>
            <p:cNvPr id="23585" name="Text Box 15"/>
            <p:cNvSpPr txBox="1">
              <a:spLocks noChangeArrowheads="1"/>
            </p:cNvSpPr>
            <p:nvPr/>
          </p:nvSpPr>
          <p:spPr bwMode="auto">
            <a:xfrm>
              <a:off x="3072" y="1872"/>
              <a:ext cx="336"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Tl</a:t>
              </a:r>
            </a:p>
          </p:txBody>
        </p:sp>
        <p:sp>
          <p:nvSpPr>
            <p:cNvPr id="23586" name="Text Box 16"/>
            <p:cNvSpPr txBox="1">
              <a:spLocks noChangeArrowheads="1"/>
            </p:cNvSpPr>
            <p:nvPr/>
          </p:nvSpPr>
          <p:spPr bwMode="auto">
            <a:xfrm>
              <a:off x="3072" y="2304"/>
              <a:ext cx="336"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Ts</a:t>
              </a:r>
            </a:p>
          </p:txBody>
        </p:sp>
        <p:sp>
          <p:nvSpPr>
            <p:cNvPr id="23587" name="Text Box 17"/>
            <p:cNvSpPr txBox="1">
              <a:spLocks noChangeArrowheads="1"/>
            </p:cNvSpPr>
            <p:nvPr/>
          </p:nvSpPr>
          <p:spPr bwMode="auto">
            <a:xfrm>
              <a:off x="3024" y="2928"/>
              <a:ext cx="336"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Ta</a:t>
              </a:r>
            </a:p>
          </p:txBody>
        </p:sp>
        <p:sp>
          <p:nvSpPr>
            <p:cNvPr id="23588" name="Text Box 18"/>
            <p:cNvSpPr txBox="1">
              <a:spLocks noChangeArrowheads="1"/>
            </p:cNvSpPr>
            <p:nvPr/>
          </p:nvSpPr>
          <p:spPr bwMode="auto">
            <a:xfrm>
              <a:off x="4176" y="1584"/>
              <a:ext cx="288"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L</a:t>
              </a:r>
            </a:p>
          </p:txBody>
        </p:sp>
        <p:sp>
          <p:nvSpPr>
            <p:cNvPr id="23589" name="Text Box 19"/>
            <p:cNvSpPr txBox="1">
              <a:spLocks noChangeArrowheads="1"/>
            </p:cNvSpPr>
            <p:nvPr/>
          </p:nvSpPr>
          <p:spPr bwMode="auto">
            <a:xfrm>
              <a:off x="3888" y="2208"/>
              <a:ext cx="672"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L+S</a:t>
              </a:r>
            </a:p>
          </p:txBody>
        </p:sp>
        <p:sp>
          <p:nvSpPr>
            <p:cNvPr id="23590" name="Text Box 20"/>
            <p:cNvSpPr txBox="1">
              <a:spLocks noChangeArrowheads="1"/>
            </p:cNvSpPr>
            <p:nvPr/>
          </p:nvSpPr>
          <p:spPr bwMode="auto">
            <a:xfrm>
              <a:off x="3984" y="2832"/>
              <a:ext cx="288"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S</a:t>
              </a:r>
            </a:p>
          </p:txBody>
        </p:sp>
      </p:grpSp>
      <p:sp>
        <p:nvSpPr>
          <p:cNvPr id="23557" name="Text Box 21"/>
          <p:cNvSpPr txBox="1">
            <a:spLocks noChangeArrowheads="1"/>
          </p:cNvSpPr>
          <p:nvPr/>
        </p:nvSpPr>
        <p:spPr bwMode="auto">
          <a:xfrm>
            <a:off x="1676400" y="3505200"/>
            <a:ext cx="2667000" cy="457200"/>
          </a:xfrm>
          <a:prstGeom prst="rect">
            <a:avLst/>
          </a:prstGeom>
          <a:noFill/>
          <a:ln w="9525">
            <a:noFill/>
            <a:miter lim="800000"/>
            <a:headEnd/>
            <a:tailEnd/>
          </a:ln>
        </p:spPr>
        <p:txBody>
          <a:bodyPr>
            <a:spAutoFit/>
          </a:bodyPr>
          <a:lstStyle/>
          <a:p>
            <a:pPr>
              <a:spcBef>
                <a:spcPct val="50000"/>
              </a:spcBef>
            </a:pPr>
            <a:r>
              <a:rPr lang="en-US" dirty="0">
                <a:latin typeface="Arial Narrow" pitchFamily="34" charset="0"/>
              </a:rPr>
              <a:t>Alloy composition</a:t>
            </a:r>
          </a:p>
        </p:txBody>
      </p:sp>
      <p:grpSp>
        <p:nvGrpSpPr>
          <p:cNvPr id="3" name="Group 22"/>
          <p:cNvGrpSpPr>
            <a:grpSpLocks/>
          </p:cNvGrpSpPr>
          <p:nvPr/>
        </p:nvGrpSpPr>
        <p:grpSpPr bwMode="auto">
          <a:xfrm>
            <a:off x="4495800" y="304800"/>
            <a:ext cx="4648200" cy="2667000"/>
            <a:chOff x="96" y="1872"/>
            <a:chExt cx="2928" cy="1680"/>
          </a:xfrm>
        </p:grpSpPr>
        <p:sp>
          <p:nvSpPr>
            <p:cNvPr id="23559" name="Text Box 23"/>
            <p:cNvSpPr txBox="1">
              <a:spLocks noChangeArrowheads="1"/>
            </p:cNvSpPr>
            <p:nvPr/>
          </p:nvSpPr>
          <p:spPr bwMode="auto">
            <a:xfrm>
              <a:off x="1680" y="2160"/>
              <a:ext cx="1344" cy="288"/>
            </a:xfrm>
            <a:prstGeom prst="rect">
              <a:avLst/>
            </a:prstGeom>
            <a:noFill/>
            <a:ln w="9525">
              <a:noFill/>
              <a:miter lim="800000"/>
              <a:headEnd/>
              <a:tailEnd/>
            </a:ln>
          </p:spPr>
          <p:txBody>
            <a:bodyPr>
              <a:spAutoFit/>
            </a:bodyPr>
            <a:lstStyle/>
            <a:p>
              <a:pPr>
                <a:spcBef>
                  <a:spcPct val="50000"/>
                </a:spcBef>
              </a:pPr>
              <a:r>
                <a:rPr lang="en-US"/>
                <a:t>Solidus temp</a:t>
              </a:r>
            </a:p>
          </p:txBody>
        </p:sp>
        <p:grpSp>
          <p:nvGrpSpPr>
            <p:cNvPr id="4" name="Group 24"/>
            <p:cNvGrpSpPr>
              <a:grpSpLocks/>
            </p:cNvGrpSpPr>
            <p:nvPr/>
          </p:nvGrpSpPr>
          <p:grpSpPr bwMode="auto">
            <a:xfrm>
              <a:off x="96" y="1872"/>
              <a:ext cx="2448" cy="1680"/>
              <a:chOff x="144" y="1872"/>
              <a:chExt cx="2448" cy="1680"/>
            </a:xfrm>
          </p:grpSpPr>
          <p:sp>
            <p:nvSpPr>
              <p:cNvPr id="23561" name="Line 25"/>
              <p:cNvSpPr>
                <a:spLocks noChangeShapeType="1"/>
              </p:cNvSpPr>
              <p:nvPr/>
            </p:nvSpPr>
            <p:spPr bwMode="auto">
              <a:xfrm>
                <a:off x="720" y="1872"/>
                <a:ext cx="0" cy="1440"/>
              </a:xfrm>
              <a:prstGeom prst="line">
                <a:avLst/>
              </a:prstGeom>
              <a:noFill/>
              <a:ln w="9525">
                <a:solidFill>
                  <a:schemeClr val="tx1"/>
                </a:solidFill>
                <a:round/>
                <a:headEnd/>
                <a:tailEnd/>
              </a:ln>
            </p:spPr>
            <p:txBody>
              <a:bodyPr/>
              <a:lstStyle/>
              <a:p>
                <a:endParaRPr lang="en-US"/>
              </a:p>
            </p:txBody>
          </p:sp>
          <p:sp>
            <p:nvSpPr>
              <p:cNvPr id="23562" name="Line 26"/>
              <p:cNvSpPr>
                <a:spLocks noChangeShapeType="1"/>
              </p:cNvSpPr>
              <p:nvPr/>
            </p:nvSpPr>
            <p:spPr bwMode="auto">
              <a:xfrm>
                <a:off x="624" y="3216"/>
                <a:ext cx="1920" cy="0"/>
              </a:xfrm>
              <a:prstGeom prst="line">
                <a:avLst/>
              </a:prstGeom>
              <a:noFill/>
              <a:ln w="9525">
                <a:solidFill>
                  <a:schemeClr val="tx1"/>
                </a:solidFill>
                <a:round/>
                <a:headEnd/>
                <a:tailEnd/>
              </a:ln>
            </p:spPr>
            <p:txBody>
              <a:bodyPr/>
              <a:lstStyle/>
              <a:p>
                <a:endParaRPr lang="en-US"/>
              </a:p>
            </p:txBody>
          </p:sp>
          <p:sp>
            <p:nvSpPr>
              <p:cNvPr id="23563" name="Line 27"/>
              <p:cNvSpPr>
                <a:spLocks noChangeShapeType="1"/>
              </p:cNvSpPr>
              <p:nvPr/>
            </p:nvSpPr>
            <p:spPr bwMode="auto">
              <a:xfrm>
                <a:off x="720" y="1920"/>
                <a:ext cx="240" cy="384"/>
              </a:xfrm>
              <a:prstGeom prst="line">
                <a:avLst/>
              </a:prstGeom>
              <a:noFill/>
              <a:ln w="9525">
                <a:solidFill>
                  <a:schemeClr val="tx1"/>
                </a:solidFill>
                <a:round/>
                <a:headEnd/>
                <a:tailEnd/>
              </a:ln>
            </p:spPr>
            <p:txBody>
              <a:bodyPr/>
              <a:lstStyle/>
              <a:p>
                <a:endParaRPr lang="en-US"/>
              </a:p>
            </p:txBody>
          </p:sp>
          <p:sp>
            <p:nvSpPr>
              <p:cNvPr id="23564" name="Line 28"/>
              <p:cNvSpPr>
                <a:spLocks noChangeShapeType="1"/>
              </p:cNvSpPr>
              <p:nvPr/>
            </p:nvSpPr>
            <p:spPr bwMode="auto">
              <a:xfrm>
                <a:off x="960" y="2304"/>
                <a:ext cx="528" cy="288"/>
              </a:xfrm>
              <a:prstGeom prst="line">
                <a:avLst/>
              </a:prstGeom>
              <a:noFill/>
              <a:ln w="9525">
                <a:solidFill>
                  <a:schemeClr val="tx1"/>
                </a:solidFill>
                <a:round/>
                <a:headEnd/>
                <a:tailEnd/>
              </a:ln>
            </p:spPr>
            <p:txBody>
              <a:bodyPr/>
              <a:lstStyle/>
              <a:p>
                <a:endParaRPr lang="en-US"/>
              </a:p>
            </p:txBody>
          </p:sp>
          <p:sp>
            <p:nvSpPr>
              <p:cNvPr id="23565" name="Freeform 29"/>
              <p:cNvSpPr>
                <a:spLocks/>
              </p:cNvSpPr>
              <p:nvPr/>
            </p:nvSpPr>
            <p:spPr bwMode="auto">
              <a:xfrm>
                <a:off x="1488" y="2592"/>
                <a:ext cx="288" cy="384"/>
              </a:xfrm>
              <a:custGeom>
                <a:avLst/>
                <a:gdLst>
                  <a:gd name="T0" fmla="*/ 0 w 288"/>
                  <a:gd name="T1" fmla="*/ 0 h 384"/>
                  <a:gd name="T2" fmla="*/ 39 w 288"/>
                  <a:gd name="T3" fmla="*/ 101 h 384"/>
                  <a:gd name="T4" fmla="*/ 94 w 288"/>
                  <a:gd name="T5" fmla="*/ 192 h 384"/>
                  <a:gd name="T6" fmla="*/ 176 w 288"/>
                  <a:gd name="T7" fmla="*/ 283 h 384"/>
                  <a:gd name="T8" fmla="*/ 288 w 288"/>
                  <a:gd name="T9" fmla="*/ 384 h 384"/>
                  <a:gd name="T10" fmla="*/ 0 60000 65536"/>
                  <a:gd name="T11" fmla="*/ 0 60000 65536"/>
                  <a:gd name="T12" fmla="*/ 0 60000 65536"/>
                  <a:gd name="T13" fmla="*/ 0 60000 65536"/>
                  <a:gd name="T14" fmla="*/ 0 60000 65536"/>
                  <a:gd name="T15" fmla="*/ 0 w 288"/>
                  <a:gd name="T16" fmla="*/ 0 h 384"/>
                  <a:gd name="T17" fmla="*/ 288 w 288"/>
                  <a:gd name="T18" fmla="*/ 384 h 384"/>
                </a:gdLst>
                <a:ahLst/>
                <a:cxnLst>
                  <a:cxn ang="T10">
                    <a:pos x="T0" y="T1"/>
                  </a:cxn>
                  <a:cxn ang="T11">
                    <a:pos x="T2" y="T3"/>
                  </a:cxn>
                  <a:cxn ang="T12">
                    <a:pos x="T4" y="T5"/>
                  </a:cxn>
                  <a:cxn ang="T13">
                    <a:pos x="T6" y="T7"/>
                  </a:cxn>
                  <a:cxn ang="T14">
                    <a:pos x="T8" y="T9"/>
                  </a:cxn>
                </a:cxnLst>
                <a:rect l="T15" t="T16" r="T17" b="T18"/>
                <a:pathLst>
                  <a:path w="288" h="384">
                    <a:moveTo>
                      <a:pt x="0" y="0"/>
                    </a:moveTo>
                    <a:lnTo>
                      <a:pt x="39" y="101"/>
                    </a:lnTo>
                    <a:lnTo>
                      <a:pt x="94" y="192"/>
                    </a:lnTo>
                    <a:lnTo>
                      <a:pt x="176" y="283"/>
                    </a:lnTo>
                    <a:lnTo>
                      <a:pt x="288" y="384"/>
                    </a:lnTo>
                  </a:path>
                </a:pathLst>
              </a:custGeom>
              <a:noFill/>
              <a:ln w="9525">
                <a:solidFill>
                  <a:schemeClr val="tx1"/>
                </a:solidFill>
                <a:round/>
                <a:headEnd/>
                <a:tailEnd/>
              </a:ln>
            </p:spPr>
            <p:txBody>
              <a:bodyPr/>
              <a:lstStyle/>
              <a:p>
                <a:endParaRPr lang="en-US"/>
              </a:p>
            </p:txBody>
          </p:sp>
          <p:sp>
            <p:nvSpPr>
              <p:cNvPr id="23566" name="Line 30"/>
              <p:cNvSpPr>
                <a:spLocks noChangeShapeType="1"/>
              </p:cNvSpPr>
              <p:nvPr/>
            </p:nvSpPr>
            <p:spPr bwMode="auto">
              <a:xfrm flipH="1">
                <a:off x="1506" y="2382"/>
                <a:ext cx="336" cy="192"/>
              </a:xfrm>
              <a:prstGeom prst="line">
                <a:avLst/>
              </a:prstGeom>
              <a:noFill/>
              <a:ln w="9525">
                <a:solidFill>
                  <a:schemeClr val="tx1"/>
                </a:solidFill>
                <a:round/>
                <a:headEnd/>
                <a:tailEnd type="triangle" w="med" len="med"/>
              </a:ln>
            </p:spPr>
            <p:txBody>
              <a:bodyPr/>
              <a:lstStyle/>
              <a:p>
                <a:endParaRPr lang="en-US"/>
              </a:p>
            </p:txBody>
          </p:sp>
          <p:sp>
            <p:nvSpPr>
              <p:cNvPr id="23567" name="Line 31"/>
              <p:cNvSpPr>
                <a:spLocks noChangeShapeType="1"/>
              </p:cNvSpPr>
              <p:nvPr/>
            </p:nvSpPr>
            <p:spPr bwMode="auto">
              <a:xfrm flipH="1">
                <a:off x="960" y="2064"/>
                <a:ext cx="336" cy="240"/>
              </a:xfrm>
              <a:prstGeom prst="line">
                <a:avLst/>
              </a:prstGeom>
              <a:noFill/>
              <a:ln w="9525">
                <a:solidFill>
                  <a:schemeClr val="tx1"/>
                </a:solidFill>
                <a:round/>
                <a:headEnd/>
                <a:tailEnd type="triangle" w="med" len="med"/>
              </a:ln>
            </p:spPr>
            <p:txBody>
              <a:bodyPr/>
              <a:lstStyle/>
              <a:p>
                <a:endParaRPr lang="en-US"/>
              </a:p>
            </p:txBody>
          </p:sp>
          <p:sp>
            <p:nvSpPr>
              <p:cNvPr id="23568" name="Text Box 32"/>
              <p:cNvSpPr txBox="1">
                <a:spLocks noChangeArrowheads="1"/>
              </p:cNvSpPr>
              <p:nvPr/>
            </p:nvSpPr>
            <p:spPr bwMode="auto">
              <a:xfrm>
                <a:off x="1248" y="1872"/>
                <a:ext cx="1344"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Liquidus temp</a:t>
                </a:r>
              </a:p>
            </p:txBody>
          </p:sp>
          <p:sp>
            <p:nvSpPr>
              <p:cNvPr id="23569" name="Line 33"/>
              <p:cNvSpPr>
                <a:spLocks noChangeShapeType="1"/>
              </p:cNvSpPr>
              <p:nvPr/>
            </p:nvSpPr>
            <p:spPr bwMode="auto">
              <a:xfrm>
                <a:off x="720" y="2304"/>
                <a:ext cx="240" cy="0"/>
              </a:xfrm>
              <a:prstGeom prst="line">
                <a:avLst/>
              </a:prstGeom>
              <a:noFill/>
              <a:ln w="9525">
                <a:solidFill>
                  <a:schemeClr val="tx1"/>
                </a:solidFill>
                <a:prstDash val="sysDot"/>
                <a:round/>
                <a:headEnd/>
                <a:tailEnd/>
              </a:ln>
            </p:spPr>
            <p:txBody>
              <a:bodyPr/>
              <a:lstStyle/>
              <a:p>
                <a:endParaRPr lang="en-US"/>
              </a:p>
            </p:txBody>
          </p:sp>
          <p:sp>
            <p:nvSpPr>
              <p:cNvPr id="23570" name="Line 34"/>
              <p:cNvSpPr>
                <a:spLocks noChangeShapeType="1"/>
              </p:cNvSpPr>
              <p:nvPr/>
            </p:nvSpPr>
            <p:spPr bwMode="auto">
              <a:xfrm>
                <a:off x="720" y="2592"/>
                <a:ext cx="768" cy="0"/>
              </a:xfrm>
              <a:prstGeom prst="line">
                <a:avLst/>
              </a:prstGeom>
              <a:noFill/>
              <a:ln w="9525">
                <a:solidFill>
                  <a:schemeClr val="tx1"/>
                </a:solidFill>
                <a:prstDash val="sysDot"/>
                <a:round/>
                <a:headEnd/>
                <a:tailEnd/>
              </a:ln>
            </p:spPr>
            <p:txBody>
              <a:bodyPr/>
              <a:lstStyle/>
              <a:p>
                <a:endParaRPr lang="en-US"/>
              </a:p>
            </p:txBody>
          </p:sp>
          <p:sp>
            <p:nvSpPr>
              <p:cNvPr id="23571" name="Line 35"/>
              <p:cNvSpPr>
                <a:spLocks noChangeShapeType="1"/>
              </p:cNvSpPr>
              <p:nvPr/>
            </p:nvSpPr>
            <p:spPr bwMode="auto">
              <a:xfrm>
                <a:off x="816" y="2304"/>
                <a:ext cx="0" cy="288"/>
              </a:xfrm>
              <a:prstGeom prst="line">
                <a:avLst/>
              </a:prstGeom>
              <a:noFill/>
              <a:ln w="9525">
                <a:solidFill>
                  <a:schemeClr val="tx1"/>
                </a:solidFill>
                <a:round/>
                <a:headEnd type="arrow" w="med" len="med"/>
                <a:tailEnd type="arrow" w="med" len="med"/>
              </a:ln>
            </p:spPr>
            <p:txBody>
              <a:bodyPr/>
              <a:lstStyle/>
              <a:p>
                <a:endParaRPr lang="en-US"/>
              </a:p>
            </p:txBody>
          </p:sp>
          <p:sp>
            <p:nvSpPr>
              <p:cNvPr id="23572" name="Text Box 36"/>
              <p:cNvSpPr txBox="1">
                <a:spLocks noChangeArrowheads="1"/>
              </p:cNvSpPr>
              <p:nvPr/>
            </p:nvSpPr>
            <p:spPr bwMode="auto">
              <a:xfrm>
                <a:off x="672" y="2544"/>
                <a:ext cx="1488" cy="288"/>
              </a:xfrm>
              <a:prstGeom prst="rect">
                <a:avLst/>
              </a:prstGeom>
              <a:noFill/>
              <a:ln w="9525">
                <a:noFill/>
                <a:miter lim="800000"/>
                <a:headEnd/>
                <a:tailEnd/>
              </a:ln>
            </p:spPr>
            <p:txBody>
              <a:bodyPr>
                <a:spAutoFit/>
              </a:bodyPr>
              <a:lstStyle/>
              <a:p>
                <a:pPr>
                  <a:spcBef>
                    <a:spcPct val="50000"/>
                  </a:spcBef>
                </a:pPr>
                <a:r>
                  <a:rPr lang="en-US" dirty="0">
                    <a:latin typeface="Arial Narrow" pitchFamily="34" charset="0"/>
                  </a:rPr>
                  <a:t>Freezing range</a:t>
                </a:r>
              </a:p>
            </p:txBody>
          </p:sp>
          <p:sp>
            <p:nvSpPr>
              <p:cNvPr id="23573" name="Text Box 37"/>
              <p:cNvSpPr txBox="1">
                <a:spLocks noChangeArrowheads="1"/>
              </p:cNvSpPr>
              <p:nvPr/>
            </p:nvSpPr>
            <p:spPr bwMode="auto">
              <a:xfrm>
                <a:off x="960" y="3264"/>
                <a:ext cx="1248"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Time</a:t>
                </a:r>
              </a:p>
            </p:txBody>
          </p:sp>
          <p:sp>
            <p:nvSpPr>
              <p:cNvPr id="23574" name="Text Box 38"/>
              <p:cNvSpPr txBox="1">
                <a:spLocks noChangeArrowheads="1"/>
              </p:cNvSpPr>
              <p:nvPr/>
            </p:nvSpPr>
            <p:spPr bwMode="auto">
              <a:xfrm>
                <a:off x="144" y="2304"/>
                <a:ext cx="672"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Temp</a:t>
                </a:r>
              </a:p>
            </p:txBody>
          </p:sp>
        </p:grpSp>
      </p:grpSp>
      <p:grpSp>
        <p:nvGrpSpPr>
          <p:cNvPr id="39" name="Group 2"/>
          <p:cNvGrpSpPr>
            <a:grpSpLocks/>
          </p:cNvGrpSpPr>
          <p:nvPr/>
        </p:nvGrpSpPr>
        <p:grpSpPr bwMode="auto">
          <a:xfrm>
            <a:off x="4572000" y="3048000"/>
            <a:ext cx="4191000" cy="2971800"/>
            <a:chOff x="192" y="336"/>
            <a:chExt cx="2640" cy="1872"/>
          </a:xfrm>
        </p:grpSpPr>
        <p:sp>
          <p:nvSpPr>
            <p:cNvPr id="40" name="Line 3"/>
            <p:cNvSpPr>
              <a:spLocks noChangeShapeType="1"/>
            </p:cNvSpPr>
            <p:nvPr/>
          </p:nvSpPr>
          <p:spPr bwMode="auto">
            <a:xfrm>
              <a:off x="720" y="384"/>
              <a:ext cx="0" cy="1632"/>
            </a:xfrm>
            <a:prstGeom prst="line">
              <a:avLst/>
            </a:prstGeom>
            <a:noFill/>
            <a:ln w="9525">
              <a:solidFill>
                <a:schemeClr val="tx1"/>
              </a:solidFill>
              <a:round/>
              <a:headEnd/>
              <a:tailEnd/>
            </a:ln>
          </p:spPr>
          <p:txBody>
            <a:bodyPr/>
            <a:lstStyle/>
            <a:p>
              <a:endParaRPr lang="en-US"/>
            </a:p>
          </p:txBody>
        </p:sp>
        <p:sp>
          <p:nvSpPr>
            <p:cNvPr id="41" name="Line 4"/>
            <p:cNvSpPr>
              <a:spLocks noChangeShapeType="1"/>
            </p:cNvSpPr>
            <p:nvPr/>
          </p:nvSpPr>
          <p:spPr bwMode="auto">
            <a:xfrm>
              <a:off x="528" y="1824"/>
              <a:ext cx="2208" cy="0"/>
            </a:xfrm>
            <a:prstGeom prst="line">
              <a:avLst/>
            </a:prstGeom>
            <a:noFill/>
            <a:ln w="9525">
              <a:solidFill>
                <a:schemeClr val="tx1"/>
              </a:solidFill>
              <a:round/>
              <a:headEnd/>
              <a:tailEnd/>
            </a:ln>
          </p:spPr>
          <p:txBody>
            <a:bodyPr/>
            <a:lstStyle/>
            <a:p>
              <a:endParaRPr lang="en-US"/>
            </a:p>
          </p:txBody>
        </p:sp>
        <p:sp>
          <p:nvSpPr>
            <p:cNvPr id="42" name="Line 5"/>
            <p:cNvSpPr>
              <a:spLocks noChangeShapeType="1"/>
            </p:cNvSpPr>
            <p:nvPr/>
          </p:nvSpPr>
          <p:spPr bwMode="auto">
            <a:xfrm flipV="1">
              <a:off x="816" y="1296"/>
              <a:ext cx="720" cy="240"/>
            </a:xfrm>
            <a:prstGeom prst="line">
              <a:avLst/>
            </a:prstGeom>
            <a:noFill/>
            <a:ln w="9525">
              <a:solidFill>
                <a:schemeClr val="tx1"/>
              </a:solidFill>
              <a:round/>
              <a:headEnd/>
              <a:tailEnd/>
            </a:ln>
          </p:spPr>
          <p:txBody>
            <a:bodyPr/>
            <a:lstStyle/>
            <a:p>
              <a:endParaRPr lang="en-US"/>
            </a:p>
          </p:txBody>
        </p:sp>
        <p:sp>
          <p:nvSpPr>
            <p:cNvPr id="43" name="Line 6"/>
            <p:cNvSpPr>
              <a:spLocks noChangeShapeType="1"/>
            </p:cNvSpPr>
            <p:nvPr/>
          </p:nvSpPr>
          <p:spPr bwMode="auto">
            <a:xfrm flipV="1">
              <a:off x="1536" y="768"/>
              <a:ext cx="288" cy="528"/>
            </a:xfrm>
            <a:prstGeom prst="line">
              <a:avLst/>
            </a:prstGeom>
            <a:noFill/>
            <a:ln w="9525">
              <a:solidFill>
                <a:schemeClr val="tx1"/>
              </a:solidFill>
              <a:round/>
              <a:headEnd/>
              <a:tailEnd/>
            </a:ln>
          </p:spPr>
          <p:txBody>
            <a:bodyPr/>
            <a:lstStyle/>
            <a:p>
              <a:endParaRPr lang="en-US"/>
            </a:p>
          </p:txBody>
        </p:sp>
        <p:sp>
          <p:nvSpPr>
            <p:cNvPr id="44" name="Line 7"/>
            <p:cNvSpPr>
              <a:spLocks noChangeShapeType="1"/>
            </p:cNvSpPr>
            <p:nvPr/>
          </p:nvSpPr>
          <p:spPr bwMode="auto">
            <a:xfrm flipV="1">
              <a:off x="1824" y="384"/>
              <a:ext cx="528" cy="384"/>
            </a:xfrm>
            <a:prstGeom prst="line">
              <a:avLst/>
            </a:prstGeom>
            <a:noFill/>
            <a:ln w="9525">
              <a:solidFill>
                <a:schemeClr val="tx1"/>
              </a:solidFill>
              <a:round/>
              <a:headEnd/>
              <a:tailEnd/>
            </a:ln>
          </p:spPr>
          <p:txBody>
            <a:bodyPr/>
            <a:lstStyle/>
            <a:p>
              <a:endParaRPr lang="en-US"/>
            </a:p>
          </p:txBody>
        </p:sp>
        <p:sp>
          <p:nvSpPr>
            <p:cNvPr id="45" name="Text Box 8"/>
            <p:cNvSpPr txBox="1">
              <a:spLocks noChangeArrowheads="1"/>
            </p:cNvSpPr>
            <p:nvPr/>
          </p:nvSpPr>
          <p:spPr bwMode="auto">
            <a:xfrm>
              <a:off x="1296" y="1920"/>
              <a:ext cx="672"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Temp</a:t>
              </a:r>
            </a:p>
          </p:txBody>
        </p:sp>
        <p:sp>
          <p:nvSpPr>
            <p:cNvPr id="46" name="Text Box 9"/>
            <p:cNvSpPr txBox="1">
              <a:spLocks noChangeArrowheads="1"/>
            </p:cNvSpPr>
            <p:nvPr/>
          </p:nvSpPr>
          <p:spPr bwMode="auto">
            <a:xfrm>
              <a:off x="192" y="864"/>
              <a:ext cx="480"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Vol</a:t>
              </a:r>
            </a:p>
          </p:txBody>
        </p:sp>
        <p:sp>
          <p:nvSpPr>
            <p:cNvPr id="47" name="Line 10"/>
            <p:cNvSpPr>
              <a:spLocks noChangeShapeType="1"/>
            </p:cNvSpPr>
            <p:nvPr/>
          </p:nvSpPr>
          <p:spPr bwMode="auto">
            <a:xfrm>
              <a:off x="1815" y="678"/>
              <a:ext cx="0" cy="1152"/>
            </a:xfrm>
            <a:prstGeom prst="line">
              <a:avLst/>
            </a:prstGeom>
            <a:noFill/>
            <a:ln w="9525">
              <a:solidFill>
                <a:schemeClr val="tx1"/>
              </a:solidFill>
              <a:prstDash val="dash"/>
              <a:round/>
              <a:headEnd/>
              <a:tailEnd/>
            </a:ln>
          </p:spPr>
          <p:txBody>
            <a:bodyPr/>
            <a:lstStyle/>
            <a:p>
              <a:endParaRPr lang="en-US"/>
            </a:p>
          </p:txBody>
        </p:sp>
        <p:sp>
          <p:nvSpPr>
            <p:cNvPr id="48" name="Line 11"/>
            <p:cNvSpPr>
              <a:spLocks noChangeShapeType="1"/>
            </p:cNvSpPr>
            <p:nvPr/>
          </p:nvSpPr>
          <p:spPr bwMode="auto">
            <a:xfrm flipH="1">
              <a:off x="1521" y="1152"/>
              <a:ext cx="15" cy="684"/>
            </a:xfrm>
            <a:prstGeom prst="line">
              <a:avLst/>
            </a:prstGeom>
            <a:noFill/>
            <a:ln w="9525">
              <a:solidFill>
                <a:schemeClr val="tx1"/>
              </a:solidFill>
              <a:prstDash val="dash"/>
              <a:round/>
              <a:headEnd/>
              <a:tailEnd/>
            </a:ln>
          </p:spPr>
          <p:txBody>
            <a:bodyPr/>
            <a:lstStyle/>
            <a:p>
              <a:endParaRPr lang="en-US"/>
            </a:p>
          </p:txBody>
        </p:sp>
        <p:sp>
          <p:nvSpPr>
            <p:cNvPr id="49" name="Text Box 12"/>
            <p:cNvSpPr txBox="1">
              <a:spLocks noChangeArrowheads="1"/>
            </p:cNvSpPr>
            <p:nvPr/>
          </p:nvSpPr>
          <p:spPr bwMode="auto">
            <a:xfrm>
              <a:off x="1968" y="624"/>
              <a:ext cx="864" cy="51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liquid shrinkage</a:t>
              </a:r>
            </a:p>
          </p:txBody>
        </p:sp>
        <p:sp>
          <p:nvSpPr>
            <p:cNvPr id="50" name="Text Box 13"/>
            <p:cNvSpPr txBox="1">
              <a:spLocks noChangeArrowheads="1"/>
            </p:cNvSpPr>
            <p:nvPr/>
          </p:nvSpPr>
          <p:spPr bwMode="auto">
            <a:xfrm>
              <a:off x="864" y="336"/>
              <a:ext cx="1152" cy="51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solidification shrinkage</a:t>
              </a:r>
            </a:p>
          </p:txBody>
        </p:sp>
        <p:sp>
          <p:nvSpPr>
            <p:cNvPr id="51" name="Text Box 14"/>
            <p:cNvSpPr txBox="1">
              <a:spLocks noChangeArrowheads="1"/>
            </p:cNvSpPr>
            <p:nvPr/>
          </p:nvSpPr>
          <p:spPr bwMode="auto">
            <a:xfrm>
              <a:off x="672" y="874"/>
              <a:ext cx="864" cy="51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solid shrinkage</a:t>
              </a:r>
            </a:p>
          </p:txBody>
        </p:sp>
        <p:sp>
          <p:nvSpPr>
            <p:cNvPr id="52" name="Text Box 15"/>
            <p:cNvSpPr txBox="1">
              <a:spLocks noChangeArrowheads="1"/>
            </p:cNvSpPr>
            <p:nvPr/>
          </p:nvSpPr>
          <p:spPr bwMode="auto">
            <a:xfrm>
              <a:off x="1776" y="1584"/>
              <a:ext cx="480"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Tl</a:t>
              </a:r>
            </a:p>
          </p:txBody>
        </p:sp>
        <p:sp>
          <p:nvSpPr>
            <p:cNvPr id="53" name="Text Box 16"/>
            <p:cNvSpPr txBox="1">
              <a:spLocks noChangeArrowheads="1"/>
            </p:cNvSpPr>
            <p:nvPr/>
          </p:nvSpPr>
          <p:spPr bwMode="auto">
            <a:xfrm>
              <a:off x="1248" y="1584"/>
              <a:ext cx="480"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Ts</a:t>
              </a:r>
            </a:p>
          </p:txBody>
        </p:sp>
      </p:grpSp>
      <p:sp>
        <p:nvSpPr>
          <p:cNvPr id="54" name="Rectangle 53"/>
          <p:cNvSpPr/>
          <p:nvPr/>
        </p:nvSpPr>
        <p:spPr>
          <a:xfrm>
            <a:off x="381000" y="4236184"/>
            <a:ext cx="4572000" cy="1631216"/>
          </a:xfrm>
          <a:prstGeom prst="rect">
            <a:avLst/>
          </a:prstGeom>
        </p:spPr>
        <p:txBody>
          <a:bodyPr>
            <a:spAutoFit/>
          </a:bodyPr>
          <a:lstStyle/>
          <a:p>
            <a:pPr>
              <a:spcBef>
                <a:spcPct val="50000"/>
              </a:spcBef>
              <a:buFontTx/>
              <a:buChar char="•"/>
            </a:pPr>
            <a:r>
              <a:rPr lang="en-US" sz="2000" dirty="0" smtClean="0">
                <a:latin typeface="Arial Narrow" pitchFamily="34" charset="0"/>
              </a:rPr>
              <a:t>Liquid and solidification shrinkage is taken care of by riser in the feeder design.</a:t>
            </a:r>
          </a:p>
          <a:p>
            <a:pPr>
              <a:buFontTx/>
              <a:buChar char="•"/>
            </a:pPr>
            <a:r>
              <a:rPr lang="en-US" sz="2000" dirty="0" smtClean="0">
                <a:latin typeface="Arial Narrow" pitchFamily="34" charset="0"/>
              </a:rPr>
              <a:t>However solid shrinkage is taken care of by the shrinkage allowance by providing excess dimensions to the pattern.</a:t>
            </a:r>
            <a:endParaRPr lang="en-US" sz="2000" dirty="0">
              <a:latin typeface="Arial Narrow" pitchFamily="34"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rcRect/>
          <a:stretch>
            <a:fillRect/>
          </a:stretch>
        </p:blipFill>
        <p:spPr bwMode="auto">
          <a:xfrm>
            <a:off x="152400" y="1066800"/>
            <a:ext cx="3505200" cy="563563"/>
          </a:xfrm>
          <a:prstGeom prst="rect">
            <a:avLst/>
          </a:prstGeom>
          <a:noFill/>
          <a:ln w="9525">
            <a:noFill/>
            <a:miter lim="800000"/>
            <a:headEnd/>
            <a:tailEnd/>
          </a:ln>
        </p:spPr>
      </p:pic>
      <p:pic>
        <p:nvPicPr>
          <p:cNvPr id="15363" name="Picture 3"/>
          <p:cNvPicPr>
            <a:picLocks noChangeAspect="1" noChangeArrowheads="1"/>
          </p:cNvPicPr>
          <p:nvPr/>
        </p:nvPicPr>
        <p:blipFill>
          <a:blip r:embed="rId4"/>
          <a:srcRect/>
          <a:stretch>
            <a:fillRect/>
          </a:stretch>
        </p:blipFill>
        <p:spPr bwMode="auto">
          <a:xfrm>
            <a:off x="171450" y="1600200"/>
            <a:ext cx="8972550" cy="3581400"/>
          </a:xfrm>
          <a:prstGeom prst="rect">
            <a:avLst/>
          </a:prstGeom>
          <a:noFill/>
          <a:ln w="9525">
            <a:noFill/>
            <a:miter lim="800000"/>
            <a:headEnd/>
            <a:tailEnd/>
          </a:ln>
        </p:spPr>
      </p:pic>
      <p:sp>
        <p:nvSpPr>
          <p:cNvPr id="15364" name="Text Box 4"/>
          <p:cNvSpPr txBox="1">
            <a:spLocks noChangeArrowheads="1"/>
          </p:cNvSpPr>
          <p:nvPr/>
        </p:nvSpPr>
        <p:spPr bwMode="auto">
          <a:xfrm>
            <a:off x="2882900" y="1130300"/>
            <a:ext cx="304800" cy="457200"/>
          </a:xfrm>
          <a:prstGeom prst="rect">
            <a:avLst/>
          </a:prstGeom>
          <a:noFill/>
          <a:ln w="9525">
            <a:noFill/>
            <a:miter lim="800000"/>
            <a:headEnd/>
            <a:tailEnd/>
          </a:ln>
        </p:spPr>
        <p:txBody>
          <a:bodyPr>
            <a:spAutoFit/>
          </a:bodyPr>
          <a:lstStyle/>
          <a:p>
            <a:pPr>
              <a:spcBef>
                <a:spcPct val="50000"/>
              </a:spcBef>
            </a:pPr>
            <a:r>
              <a:rPr lang="en-US"/>
              <a:t>g</a:t>
            </a:r>
          </a:p>
        </p:txBody>
      </p:sp>
      <p:sp>
        <p:nvSpPr>
          <p:cNvPr id="15366" name="Rectangle 6"/>
          <p:cNvSpPr>
            <a:spLocks noChangeArrowheads="1"/>
          </p:cNvSpPr>
          <p:nvPr/>
        </p:nvSpPr>
        <p:spPr bwMode="auto">
          <a:xfrm>
            <a:off x="152400" y="5289550"/>
            <a:ext cx="8763000" cy="1187450"/>
          </a:xfrm>
          <a:prstGeom prst="rect">
            <a:avLst/>
          </a:prstGeom>
          <a:solidFill>
            <a:schemeClr val="bg1"/>
          </a:solidFill>
          <a:ln w="9525">
            <a:noFill/>
            <a:miter lim="800000"/>
            <a:headEnd/>
            <a:tailEnd/>
          </a:ln>
        </p:spPr>
        <p:txBody>
          <a:bodyPr>
            <a:spAutoFit/>
          </a:bodyPr>
          <a:lstStyle/>
          <a:p>
            <a:r>
              <a:rPr lang="en-US"/>
              <a:t>A1.V1=A2.V2</a:t>
            </a:r>
          </a:p>
          <a:p>
            <a:r>
              <a:rPr lang="en-US"/>
              <a:t>Where A1 and A2 are the cross sectional areas at points 1 and 2 and V1 and V2 are the fluid velocities at point 1 and 2.</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3682" name="Group 18"/>
          <p:cNvGraphicFramePr>
            <a:graphicFrameLocks noGrp="1"/>
          </p:cNvGraphicFramePr>
          <p:nvPr>
            <p:ph/>
          </p:nvPr>
        </p:nvGraphicFramePr>
        <p:xfrm>
          <a:off x="4572000" y="1143000"/>
          <a:ext cx="4495800" cy="4800601"/>
        </p:xfrm>
        <a:graphic>
          <a:graphicData uri="http://schemas.openxmlformats.org/drawingml/2006/table">
            <a:tbl>
              <a:tblPr/>
              <a:tblGrid>
                <a:gridCol w="1317625"/>
                <a:gridCol w="1473200"/>
                <a:gridCol w="1704975"/>
              </a:tblGrid>
              <a:tr h="9636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Material</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2CD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Dimension</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2CD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Shrinkage allowance (inch/ft)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2CDFF"/>
                    </a:solidFill>
                  </a:tcPr>
                </a:tc>
              </a:tr>
              <a:tr h="1027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Grey Cast Iron</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cs typeface="Arial" charset="0"/>
                        </a:rPr>
                        <a:t>Up to 2 feet</a:t>
                      </a:r>
                      <a:br>
                        <a:rPr kumimoji="0" lang="en-US" sz="1800" b="1" i="0" u="none" strike="noStrike" cap="none" normalizeH="0" baseline="0" smtClean="0">
                          <a:ln>
                            <a:noFill/>
                          </a:ln>
                          <a:solidFill>
                            <a:schemeClr val="tx1"/>
                          </a:solidFill>
                          <a:effectLst/>
                          <a:latin typeface="Arial Narrow" pitchFamily="34" charset="0"/>
                          <a:cs typeface="Arial" charset="0"/>
                        </a:rPr>
                      </a:br>
                      <a:r>
                        <a:rPr kumimoji="0" lang="en-US" sz="1800" b="1" i="0" u="none" strike="noStrike" cap="none" normalizeH="0" baseline="0" smtClean="0">
                          <a:ln>
                            <a:noFill/>
                          </a:ln>
                          <a:solidFill>
                            <a:schemeClr val="tx1"/>
                          </a:solidFill>
                          <a:effectLst/>
                          <a:latin typeface="Arial Narrow" pitchFamily="34" charset="0"/>
                          <a:cs typeface="Arial" charset="0"/>
                        </a:rPr>
                        <a:t>2 feet to 4 feet</a:t>
                      </a:r>
                      <a:br>
                        <a:rPr kumimoji="0" lang="en-US" sz="1800" b="1" i="0" u="none" strike="noStrike" cap="none" normalizeH="0" baseline="0" smtClean="0">
                          <a:ln>
                            <a:noFill/>
                          </a:ln>
                          <a:solidFill>
                            <a:schemeClr val="tx1"/>
                          </a:solidFill>
                          <a:effectLst/>
                          <a:latin typeface="Arial Narrow" pitchFamily="34" charset="0"/>
                          <a:cs typeface="Arial" charset="0"/>
                        </a:rPr>
                      </a:br>
                      <a:r>
                        <a:rPr kumimoji="0" lang="en-US" sz="1800" b="1" i="0" u="none" strike="noStrike" cap="none" normalizeH="0" baseline="0" smtClean="0">
                          <a:ln>
                            <a:noFill/>
                          </a:ln>
                          <a:solidFill>
                            <a:schemeClr val="tx1"/>
                          </a:solidFill>
                          <a:effectLst/>
                          <a:latin typeface="Arial Narrow" pitchFamily="34" charset="0"/>
                          <a:cs typeface="Arial" charset="0"/>
                        </a:rPr>
                        <a:t>over 4 feet</a:t>
                      </a:r>
                      <a:endParaRPr kumimoji="0" lang="en-US" sz="1800" b="1" i="0" u="none" strike="noStrike" cap="none" normalizeH="0" baseline="0" smtClean="0">
                        <a:ln>
                          <a:noFill/>
                        </a:ln>
                        <a:solidFill>
                          <a:schemeClr val="tx1"/>
                        </a:solidFill>
                        <a:effectLst/>
                        <a:latin typeface="Arial Narrow"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0.125</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0.105</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0.083</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r>
              <a:tr h="1044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Cast Steel</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Up to 2 feet</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2 feet to 6 feet</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over 6 feet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0.251</a:t>
                      </a:r>
                      <a:br>
                        <a:rPr kumimoji="0" lang="en-US" sz="1800" b="1" i="0" u="none" strike="noStrike" cap="none" normalizeH="0" baseline="0" dirty="0" smtClean="0">
                          <a:ln>
                            <a:noFill/>
                          </a:ln>
                          <a:solidFill>
                            <a:schemeClr val="tx1"/>
                          </a:solidFill>
                          <a:effectLst/>
                          <a:latin typeface="Arial Narrow" pitchFamily="34" charset="0"/>
                        </a:rPr>
                      </a:br>
                      <a:r>
                        <a:rPr kumimoji="0" lang="en-US" sz="1800" b="1" i="0" u="none" strike="noStrike" cap="none" normalizeH="0" baseline="0" dirty="0" smtClean="0">
                          <a:ln>
                            <a:noFill/>
                          </a:ln>
                          <a:solidFill>
                            <a:schemeClr val="tx1"/>
                          </a:solidFill>
                          <a:effectLst/>
                          <a:latin typeface="Arial Narrow" pitchFamily="34" charset="0"/>
                        </a:rPr>
                        <a:t>0.191</a:t>
                      </a:r>
                      <a:br>
                        <a:rPr kumimoji="0" lang="en-US" sz="1800" b="1" i="0" u="none" strike="noStrike" cap="none" normalizeH="0" baseline="0" dirty="0" smtClean="0">
                          <a:ln>
                            <a:noFill/>
                          </a:ln>
                          <a:solidFill>
                            <a:schemeClr val="tx1"/>
                          </a:solidFill>
                          <a:effectLst/>
                          <a:latin typeface="Arial Narrow" pitchFamily="34" charset="0"/>
                        </a:rPr>
                      </a:br>
                      <a:r>
                        <a:rPr kumimoji="0" lang="en-US" sz="1800" b="1" i="0" u="none" strike="noStrike" cap="none" normalizeH="0" baseline="0" dirty="0" smtClean="0">
                          <a:ln>
                            <a:noFill/>
                          </a:ln>
                          <a:solidFill>
                            <a:schemeClr val="tx1"/>
                          </a:solidFill>
                          <a:effectLst/>
                          <a:latin typeface="Arial Narrow" pitchFamily="34" charset="0"/>
                        </a:rPr>
                        <a:t>0.155</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r>
              <a:tr h="962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Aluminum</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Up to 4 feet</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4 feet to 6 feet</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over 6 feet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0.155</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0.143</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0.125</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r>
              <a:tr h="803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Magnesium</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Up to 4 feet</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Over 4 feet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0.173</a:t>
                      </a:r>
                      <a:br>
                        <a:rPr kumimoji="0" lang="en-US" sz="1800" b="1" i="0" u="none" strike="noStrike" cap="none" normalizeH="0" baseline="0" dirty="0" smtClean="0">
                          <a:ln>
                            <a:noFill/>
                          </a:ln>
                          <a:solidFill>
                            <a:schemeClr val="tx1"/>
                          </a:solidFill>
                          <a:effectLst/>
                          <a:latin typeface="Arial Narrow" pitchFamily="34" charset="0"/>
                        </a:rPr>
                      </a:br>
                      <a:r>
                        <a:rPr kumimoji="0" lang="en-US" sz="1800" b="1" i="0" u="none" strike="noStrike" cap="none" normalizeH="0" baseline="0" dirty="0" smtClean="0">
                          <a:ln>
                            <a:noFill/>
                          </a:ln>
                          <a:solidFill>
                            <a:schemeClr val="tx1"/>
                          </a:solidFill>
                          <a:effectLst/>
                          <a:latin typeface="Arial Narrow" pitchFamily="34" charset="0"/>
                        </a:rPr>
                        <a:t>0.155</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r>
            </a:tbl>
          </a:graphicData>
        </a:graphic>
      </p:graphicFrame>
      <p:sp>
        <p:nvSpPr>
          <p:cNvPr id="19" name="Rectangle 18"/>
          <p:cNvSpPr/>
          <p:nvPr/>
        </p:nvSpPr>
        <p:spPr>
          <a:xfrm>
            <a:off x="0" y="228600"/>
            <a:ext cx="8991600" cy="1200329"/>
          </a:xfrm>
          <a:prstGeom prst="rect">
            <a:avLst/>
          </a:prstGeom>
        </p:spPr>
        <p:txBody>
          <a:bodyPr wrap="square">
            <a:spAutoFit/>
          </a:bodyPr>
          <a:lstStyle/>
          <a:p>
            <a:r>
              <a:rPr lang="en-US" dirty="0" smtClean="0">
                <a:solidFill>
                  <a:srgbClr val="CC0000"/>
                </a:solidFill>
                <a:latin typeface="Arial Narrow" pitchFamily="34" charset="0"/>
              </a:rPr>
              <a:t>Q. The casting shown is to be made in cast iron using a wooden pattern. Assuming only shrinkage allowance, calculate the dimension of the pattern. </a:t>
            </a:r>
            <a:r>
              <a:rPr lang="en-US" u="sng" dirty="0" smtClean="0">
                <a:solidFill>
                  <a:srgbClr val="CC0000"/>
                </a:solidFill>
                <a:latin typeface="Arial Narrow" pitchFamily="34" charset="0"/>
              </a:rPr>
              <a:t>All Dimensions are in Inches</a:t>
            </a:r>
            <a:r>
              <a:rPr lang="en-US" dirty="0" smtClean="0">
                <a:solidFill>
                  <a:srgbClr val="CC0000"/>
                </a:solidFill>
                <a:latin typeface="Arial Narrow" pitchFamily="34" charset="0"/>
              </a:rPr>
              <a:t> </a:t>
            </a:r>
            <a:endParaRPr lang="en-US" dirty="0">
              <a:solidFill>
                <a:srgbClr val="CC0000"/>
              </a:solidFill>
              <a:latin typeface="Arial Narrow" pitchFamily="34" charset="0"/>
            </a:endParaRPr>
          </a:p>
        </p:txBody>
      </p:sp>
      <p:pic>
        <p:nvPicPr>
          <p:cNvPr id="20" name="Picture 2"/>
          <p:cNvPicPr>
            <a:picLocks noChangeAspect="1" noChangeArrowheads="1"/>
          </p:cNvPicPr>
          <p:nvPr/>
        </p:nvPicPr>
        <p:blipFill>
          <a:blip r:embed="rId3"/>
          <a:srcRect/>
          <a:stretch>
            <a:fillRect/>
          </a:stretch>
        </p:blipFill>
        <p:spPr bwMode="auto">
          <a:xfrm>
            <a:off x="0" y="1524000"/>
            <a:ext cx="4572000" cy="29943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3682"/>
                                        </p:tgtEl>
                                        <p:attrNameLst>
                                          <p:attrName>style.visibility</p:attrName>
                                        </p:attrNameLst>
                                      </p:cBhvr>
                                      <p:to>
                                        <p:strVal val="visible"/>
                                      </p:to>
                                    </p:set>
                                    <p:animEffect transition="in" filter="blinds(horizontal)">
                                      <p:cBhvr>
                                        <p:cTn id="7" dur="500"/>
                                        <p:tgtEl>
                                          <p:spTgt spid="753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228600" y="4527550"/>
            <a:ext cx="8534400" cy="1187450"/>
          </a:xfrm>
          <a:prstGeom prst="rect">
            <a:avLst/>
          </a:prstGeom>
          <a:noFill/>
          <a:ln w="9525">
            <a:noFill/>
            <a:miter lim="800000"/>
            <a:headEnd/>
            <a:tailEnd/>
          </a:ln>
        </p:spPr>
        <p:txBody>
          <a:bodyPr anchor="ctr">
            <a:spAutoFit/>
          </a:bodyPr>
          <a:lstStyle/>
          <a:p>
            <a:r>
              <a:rPr lang="en-US">
                <a:latin typeface="Arial Narrow" pitchFamily="34" charset="0"/>
              </a:rPr>
              <a:t>Draft is the taper provided by the pattern maker on all vertical surfaces of the pattern so that it can be removed from the sand without tearing away the sides of the sand mold. </a:t>
            </a:r>
          </a:p>
        </p:txBody>
      </p:sp>
      <p:sp>
        <p:nvSpPr>
          <p:cNvPr id="26627" name="Text Box 3"/>
          <p:cNvSpPr txBox="1">
            <a:spLocks noChangeArrowheads="1"/>
          </p:cNvSpPr>
          <p:nvPr/>
        </p:nvSpPr>
        <p:spPr bwMode="auto">
          <a:xfrm>
            <a:off x="381000" y="304800"/>
            <a:ext cx="3886200" cy="641350"/>
          </a:xfrm>
          <a:prstGeom prst="rect">
            <a:avLst/>
          </a:prstGeom>
          <a:noFill/>
          <a:ln w="9525">
            <a:noFill/>
            <a:miter lim="800000"/>
            <a:headEnd/>
            <a:tailEnd/>
          </a:ln>
        </p:spPr>
        <p:txBody>
          <a:bodyPr>
            <a:spAutoFit/>
          </a:bodyPr>
          <a:lstStyle/>
          <a:p>
            <a:pPr>
              <a:spcBef>
                <a:spcPct val="50000"/>
              </a:spcBef>
            </a:pPr>
            <a:r>
              <a:rPr lang="en-US" sz="3600">
                <a:latin typeface="Arial Narrow" pitchFamily="34" charset="0"/>
              </a:rPr>
              <a:t>Draft allowance</a:t>
            </a:r>
          </a:p>
        </p:txBody>
      </p:sp>
      <p:pic>
        <p:nvPicPr>
          <p:cNvPr id="26628" name="Picture 4" descr="draft"/>
          <p:cNvPicPr>
            <a:picLocks noChangeAspect="1" noChangeArrowheads="1"/>
          </p:cNvPicPr>
          <p:nvPr/>
        </p:nvPicPr>
        <p:blipFill>
          <a:blip r:embed="rId3"/>
          <a:srcRect/>
          <a:stretch>
            <a:fillRect/>
          </a:stretch>
        </p:blipFill>
        <p:spPr bwMode="auto">
          <a:xfrm>
            <a:off x="304800" y="914400"/>
            <a:ext cx="6477000" cy="3225800"/>
          </a:xfrm>
          <a:prstGeom prst="rect">
            <a:avLst/>
          </a:prstGeom>
          <a:noFill/>
          <a:ln w="9525">
            <a:noFill/>
            <a:miter lim="800000"/>
            <a:headEnd/>
            <a:tailEnd/>
          </a:ln>
        </p:spPr>
      </p:pic>
      <p:sp>
        <p:nvSpPr>
          <p:cNvPr id="26629" name="Text Box 5"/>
          <p:cNvSpPr txBox="1">
            <a:spLocks noChangeArrowheads="1"/>
          </p:cNvSpPr>
          <p:nvPr/>
        </p:nvSpPr>
        <p:spPr bwMode="auto">
          <a:xfrm>
            <a:off x="6934200" y="1116013"/>
            <a:ext cx="1981200" cy="2465387"/>
          </a:xfrm>
          <a:prstGeom prst="rect">
            <a:avLst/>
          </a:prstGeom>
          <a:noFill/>
          <a:ln w="9525">
            <a:noFill/>
            <a:miter lim="800000"/>
            <a:headEnd/>
            <a:tailEnd/>
          </a:ln>
        </p:spPr>
        <p:txBody>
          <a:bodyPr>
            <a:spAutoFit/>
          </a:bodyPr>
          <a:lstStyle/>
          <a:p>
            <a:pPr>
              <a:spcBef>
                <a:spcPct val="50000"/>
              </a:spcBef>
              <a:buFontTx/>
              <a:buChar char="•"/>
            </a:pPr>
            <a:r>
              <a:rPr lang="en-US">
                <a:latin typeface="Arial Narrow" pitchFamily="34" charset="0"/>
              </a:rPr>
              <a:t>Size </a:t>
            </a:r>
          </a:p>
          <a:p>
            <a:pPr>
              <a:spcBef>
                <a:spcPct val="50000"/>
              </a:spcBef>
              <a:buFontTx/>
              <a:buChar char="•"/>
            </a:pPr>
            <a:r>
              <a:rPr lang="en-US">
                <a:latin typeface="Arial Narrow" pitchFamily="34" charset="0"/>
              </a:rPr>
              <a:t>Material</a:t>
            </a:r>
          </a:p>
          <a:p>
            <a:pPr>
              <a:spcBef>
                <a:spcPct val="50000"/>
              </a:spcBef>
              <a:buFontTx/>
              <a:buChar char="•"/>
            </a:pPr>
            <a:r>
              <a:rPr lang="en-US">
                <a:latin typeface="Arial Narrow" pitchFamily="34" charset="0"/>
              </a:rPr>
              <a:t>Method of removal</a:t>
            </a:r>
          </a:p>
          <a:p>
            <a:pPr>
              <a:spcBef>
                <a:spcPct val="50000"/>
              </a:spcBef>
            </a:pPr>
            <a:endParaRPr lang="en-US">
              <a:latin typeface="Arial Narrow" pitchFamily="34" charset="0"/>
            </a:endParaRPr>
          </a:p>
        </p:txBody>
      </p:sp>
      <p:graphicFrame>
        <p:nvGraphicFramePr>
          <p:cNvPr id="757766" name="Group 6"/>
          <p:cNvGraphicFramePr>
            <a:graphicFrameLocks noGrp="1"/>
          </p:cNvGraphicFramePr>
          <p:nvPr>
            <p:ph/>
          </p:nvPr>
        </p:nvGraphicFramePr>
        <p:xfrm>
          <a:off x="4114800" y="569913"/>
          <a:ext cx="4979988" cy="4817746"/>
        </p:xfrm>
        <a:graphic>
          <a:graphicData uri="http://schemas.openxmlformats.org/drawingml/2006/table">
            <a:tbl>
              <a:tblPr/>
              <a:tblGrid>
                <a:gridCol w="1249363"/>
                <a:gridCol w="1793875"/>
                <a:gridCol w="1936750"/>
              </a:tblGrid>
              <a:tr h="685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Height of pattern (mm)</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Metallic pattern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(machine moulding)</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Wooden pattern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(manual moulding)</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4291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Upto 20 </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1</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 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 </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810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20-50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1</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 </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1</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 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4291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50-100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45’</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1</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 15’</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100-200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45’</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200-300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300-800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20’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800-2000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6096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More than 2000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7766"/>
                                        </p:tgtEl>
                                        <p:attrNameLst>
                                          <p:attrName>style.visibility</p:attrName>
                                        </p:attrNameLst>
                                      </p:cBhvr>
                                      <p:to>
                                        <p:strVal val="visible"/>
                                      </p:to>
                                    </p:set>
                                    <p:animEffect transition="in" filter="blinds(horizontal)">
                                      <p:cBhvr>
                                        <p:cTn id="7" dur="500"/>
                                        <p:tgtEl>
                                          <p:spTgt spid="75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52400" y="228600"/>
            <a:ext cx="2743200" cy="457200"/>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Machining allowance</a:t>
            </a:r>
          </a:p>
        </p:txBody>
      </p:sp>
      <p:pic>
        <p:nvPicPr>
          <p:cNvPr id="27651" name="Picture 3"/>
          <p:cNvPicPr>
            <a:picLocks noChangeAspect="1" noChangeArrowheads="1"/>
          </p:cNvPicPr>
          <p:nvPr/>
        </p:nvPicPr>
        <p:blipFill>
          <a:blip r:embed="rId2"/>
          <a:srcRect/>
          <a:stretch>
            <a:fillRect/>
          </a:stretch>
        </p:blipFill>
        <p:spPr bwMode="auto">
          <a:xfrm>
            <a:off x="304800" y="685800"/>
            <a:ext cx="5689600" cy="3562350"/>
          </a:xfrm>
          <a:prstGeom prst="rect">
            <a:avLst/>
          </a:prstGeom>
          <a:noFill/>
          <a:ln w="9525">
            <a:noFill/>
            <a:miter lim="800000"/>
            <a:headEnd/>
            <a:tailEnd/>
          </a:ln>
        </p:spPr>
      </p:pic>
      <p:sp>
        <p:nvSpPr>
          <p:cNvPr id="27652" name="Text Box 4"/>
          <p:cNvSpPr txBox="1">
            <a:spLocks noChangeArrowheads="1"/>
          </p:cNvSpPr>
          <p:nvPr/>
        </p:nvSpPr>
        <p:spPr bwMode="auto">
          <a:xfrm>
            <a:off x="152400" y="4419600"/>
            <a:ext cx="8763000" cy="1187450"/>
          </a:xfrm>
          <a:prstGeom prst="rect">
            <a:avLst/>
          </a:prstGeom>
          <a:noFill/>
          <a:ln w="9525">
            <a:noFill/>
            <a:miter lim="800000"/>
            <a:headEnd/>
            <a:tailEnd/>
          </a:ln>
        </p:spPr>
        <p:txBody>
          <a:bodyPr>
            <a:spAutoFit/>
          </a:bodyPr>
          <a:lstStyle/>
          <a:p>
            <a:pPr>
              <a:spcBef>
                <a:spcPct val="50000"/>
              </a:spcBef>
            </a:pPr>
            <a:r>
              <a:rPr lang="en-US"/>
              <a:t>Machining allowance for thickness of metallic layer to be removed from the casting to get desired surface finish, dimensional accuracy and intricate shape.</a:t>
            </a:r>
          </a:p>
        </p:txBody>
      </p:sp>
      <p:sp>
        <p:nvSpPr>
          <p:cNvPr id="27653" name="Text Box 5"/>
          <p:cNvSpPr txBox="1">
            <a:spLocks noChangeArrowheads="1"/>
          </p:cNvSpPr>
          <p:nvPr/>
        </p:nvSpPr>
        <p:spPr bwMode="auto">
          <a:xfrm>
            <a:off x="6477000" y="914400"/>
            <a:ext cx="1981200" cy="2100263"/>
          </a:xfrm>
          <a:prstGeom prst="rect">
            <a:avLst/>
          </a:prstGeom>
          <a:noFill/>
          <a:ln w="9525">
            <a:noFill/>
            <a:miter lim="800000"/>
            <a:headEnd/>
            <a:tailEnd/>
          </a:ln>
        </p:spPr>
        <p:txBody>
          <a:bodyPr>
            <a:spAutoFit/>
          </a:bodyPr>
          <a:lstStyle/>
          <a:p>
            <a:pPr>
              <a:spcBef>
                <a:spcPct val="50000"/>
              </a:spcBef>
              <a:buFontTx/>
              <a:buChar char="•"/>
            </a:pPr>
            <a:r>
              <a:rPr lang="en-US">
                <a:latin typeface="Arial Narrow" pitchFamily="34" charset="0"/>
              </a:rPr>
              <a:t>Material</a:t>
            </a:r>
          </a:p>
          <a:p>
            <a:pPr>
              <a:spcBef>
                <a:spcPct val="50000"/>
              </a:spcBef>
              <a:buFontTx/>
              <a:buChar char="•"/>
            </a:pPr>
            <a:r>
              <a:rPr lang="en-US">
                <a:latin typeface="Arial Narrow" pitchFamily="34" charset="0"/>
              </a:rPr>
              <a:t>Dimension</a:t>
            </a:r>
          </a:p>
          <a:p>
            <a:pPr>
              <a:spcBef>
                <a:spcPct val="50000"/>
              </a:spcBef>
              <a:buFontTx/>
              <a:buChar char="•"/>
            </a:pPr>
            <a:r>
              <a:rPr lang="en-US">
                <a:latin typeface="Arial Narrow" pitchFamily="34" charset="0"/>
              </a:rPr>
              <a:t>Surface</a:t>
            </a:r>
          </a:p>
          <a:p>
            <a:pPr>
              <a:spcBef>
                <a:spcPct val="50000"/>
              </a:spcBef>
            </a:pPr>
            <a:endParaRPr lang="en-US">
              <a:latin typeface="Arial Narrow" pitchFamily="34" charset="0"/>
            </a:endParaRPr>
          </a:p>
        </p:txBody>
      </p:sp>
      <p:pic>
        <p:nvPicPr>
          <p:cNvPr id="759814" name="Picture 6"/>
          <p:cNvPicPr>
            <a:picLocks noChangeAspect="1" noChangeArrowheads="1"/>
          </p:cNvPicPr>
          <p:nvPr/>
        </p:nvPicPr>
        <p:blipFill>
          <a:blip r:embed="rId3"/>
          <a:srcRect/>
          <a:stretch>
            <a:fillRect/>
          </a:stretch>
        </p:blipFill>
        <p:spPr bwMode="auto">
          <a:xfrm>
            <a:off x="152400" y="838200"/>
            <a:ext cx="8583613" cy="4625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9814"/>
                                        </p:tgtEl>
                                        <p:attrNameLst>
                                          <p:attrName>style.visibility</p:attrName>
                                        </p:attrNameLst>
                                      </p:cBhvr>
                                      <p:to>
                                        <p:strVal val="visible"/>
                                      </p:to>
                                    </p:set>
                                    <p:animEffect transition="in" filter="blinds(horizontal)">
                                      <p:cBhvr>
                                        <p:cTn id="7" dur="500"/>
                                        <p:tgtEl>
                                          <p:spTgt spid="759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0" y="554038"/>
            <a:ext cx="9144000" cy="0"/>
          </a:xfrm>
          <a:prstGeom prst="rect">
            <a:avLst/>
          </a:prstGeom>
          <a:noFill/>
          <a:ln w="9525">
            <a:noFill/>
            <a:miter lim="800000"/>
            <a:headEnd/>
            <a:tailEnd/>
          </a:ln>
        </p:spPr>
        <p:txBody>
          <a:bodyPr wrap="none" anchor="ctr">
            <a:spAutoFit/>
          </a:bodyPr>
          <a:lstStyle/>
          <a:p>
            <a:endParaRPr lang="en-US"/>
          </a:p>
        </p:txBody>
      </p:sp>
      <p:sp>
        <p:nvSpPr>
          <p:cNvPr id="28675" name="Rectangle 3"/>
          <p:cNvSpPr>
            <a:spLocks noChangeArrowheads="1"/>
          </p:cNvSpPr>
          <p:nvPr/>
        </p:nvSpPr>
        <p:spPr bwMode="auto">
          <a:xfrm>
            <a:off x="228600" y="4359275"/>
            <a:ext cx="8458200" cy="1187450"/>
          </a:xfrm>
          <a:prstGeom prst="rect">
            <a:avLst/>
          </a:prstGeom>
          <a:noFill/>
          <a:ln w="9525">
            <a:noFill/>
            <a:miter lim="800000"/>
            <a:headEnd/>
            <a:tailEnd/>
          </a:ln>
        </p:spPr>
        <p:txBody>
          <a:bodyPr anchor="ctr">
            <a:spAutoFit/>
          </a:bodyPr>
          <a:lstStyle/>
          <a:p>
            <a:r>
              <a:rPr lang="en-US">
                <a:latin typeface="Arial Narrow" pitchFamily="34" charset="0"/>
              </a:rPr>
              <a:t>The distortion in casting may occur due to internal stresses. These internal stresses are caused on account of unequal cooling of different section of the casting. </a:t>
            </a:r>
          </a:p>
        </p:txBody>
      </p:sp>
      <p:sp>
        <p:nvSpPr>
          <p:cNvPr id="28676" name="Rectangle 4"/>
          <p:cNvSpPr>
            <a:spLocks noChangeArrowheads="1"/>
          </p:cNvSpPr>
          <p:nvPr/>
        </p:nvSpPr>
        <p:spPr bwMode="auto">
          <a:xfrm>
            <a:off x="381000" y="327025"/>
            <a:ext cx="4186238" cy="519113"/>
          </a:xfrm>
          <a:prstGeom prst="rect">
            <a:avLst/>
          </a:prstGeom>
          <a:noFill/>
          <a:ln w="9525">
            <a:noFill/>
            <a:miter lim="800000"/>
            <a:headEnd/>
            <a:tailEnd/>
          </a:ln>
        </p:spPr>
        <p:txBody>
          <a:bodyPr wrap="none">
            <a:spAutoFit/>
          </a:bodyPr>
          <a:lstStyle/>
          <a:p>
            <a:r>
              <a:rPr lang="en-US" sz="2800">
                <a:latin typeface="Arial Narrow" pitchFamily="34" charset="0"/>
              </a:rPr>
              <a:t>Distortion or camber allowance</a:t>
            </a:r>
          </a:p>
        </p:txBody>
      </p:sp>
      <p:pic>
        <p:nvPicPr>
          <p:cNvPr id="28677" name="Picture 5"/>
          <p:cNvPicPr>
            <a:picLocks noChangeAspect="1" noChangeArrowheads="1"/>
          </p:cNvPicPr>
          <p:nvPr/>
        </p:nvPicPr>
        <p:blipFill>
          <a:blip r:embed="rId3"/>
          <a:srcRect/>
          <a:stretch>
            <a:fillRect/>
          </a:stretch>
        </p:blipFill>
        <p:spPr bwMode="auto">
          <a:xfrm>
            <a:off x="457200" y="914400"/>
            <a:ext cx="5638800" cy="3352800"/>
          </a:xfrm>
          <a:prstGeom prst="rect">
            <a:avLst/>
          </a:prstGeom>
          <a:noFill/>
          <a:ln w="9525">
            <a:noFill/>
            <a:miter lim="800000"/>
            <a:headEnd/>
            <a:tailEnd/>
          </a:ln>
        </p:spPr>
      </p:pic>
      <p:sp>
        <p:nvSpPr>
          <p:cNvPr id="28678" name="Text Box 6"/>
          <p:cNvSpPr txBox="1">
            <a:spLocks noChangeArrowheads="1"/>
          </p:cNvSpPr>
          <p:nvPr/>
        </p:nvSpPr>
        <p:spPr bwMode="auto">
          <a:xfrm>
            <a:off x="6248400" y="990600"/>
            <a:ext cx="1752600" cy="1768475"/>
          </a:xfrm>
          <a:prstGeom prst="rect">
            <a:avLst/>
          </a:prstGeom>
          <a:noFill/>
          <a:ln w="9525">
            <a:noFill/>
            <a:miter lim="800000"/>
            <a:headEnd/>
            <a:tailEnd/>
          </a:ln>
        </p:spPr>
        <p:txBody>
          <a:bodyPr>
            <a:spAutoFit/>
          </a:bodyPr>
          <a:lstStyle/>
          <a:p>
            <a:pPr>
              <a:spcBef>
                <a:spcPct val="50000"/>
              </a:spcBef>
              <a:buFontTx/>
              <a:buChar char="•"/>
            </a:pPr>
            <a:r>
              <a:rPr lang="en-US" sz="2000">
                <a:latin typeface="Arial Narrow" pitchFamily="34" charset="0"/>
              </a:rPr>
              <a:t>Types of metal</a:t>
            </a:r>
          </a:p>
          <a:p>
            <a:pPr>
              <a:spcBef>
                <a:spcPct val="50000"/>
              </a:spcBef>
              <a:buFontTx/>
              <a:buChar char="•"/>
            </a:pPr>
            <a:r>
              <a:rPr lang="en-US" sz="2000">
                <a:latin typeface="Arial Narrow" pitchFamily="34" charset="0"/>
              </a:rPr>
              <a:t>Shape</a:t>
            </a:r>
          </a:p>
          <a:p>
            <a:pPr>
              <a:spcBef>
                <a:spcPct val="50000"/>
              </a:spcBef>
              <a:buFontTx/>
              <a:buChar char="•"/>
            </a:pPr>
            <a:r>
              <a:rPr lang="en-US" sz="2000">
                <a:latin typeface="Arial Narrow" pitchFamily="34" charset="0"/>
              </a:rPr>
              <a:t>Thickness</a:t>
            </a:r>
          </a:p>
          <a:p>
            <a:pPr>
              <a:spcBef>
                <a:spcPct val="50000"/>
              </a:spcBef>
            </a:pPr>
            <a:endParaRPr lang="en-US" sz="2000">
              <a:latin typeface="Arial Narrow"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sz="quarter" idx="1"/>
          </p:nvPr>
        </p:nvPicPr>
        <p:blipFill>
          <a:blip r:embed="rId3"/>
          <a:srcRect/>
          <a:stretch>
            <a:fillRect/>
          </a:stretch>
        </p:blipFill>
        <p:spPr>
          <a:xfrm>
            <a:off x="228600" y="228600"/>
            <a:ext cx="3200400" cy="2400300"/>
          </a:xfrm>
          <a:noFill/>
        </p:spPr>
      </p:pic>
      <p:pic>
        <p:nvPicPr>
          <p:cNvPr id="29699" name="Picture 3"/>
          <p:cNvPicPr>
            <a:picLocks noGrp="1" noChangeAspect="1" noChangeArrowheads="1"/>
          </p:cNvPicPr>
          <p:nvPr>
            <p:ph sz="quarter" idx="2"/>
          </p:nvPr>
        </p:nvPicPr>
        <p:blipFill>
          <a:blip r:embed="rId4"/>
          <a:srcRect/>
          <a:stretch>
            <a:fillRect/>
          </a:stretch>
        </p:blipFill>
        <p:spPr>
          <a:xfrm>
            <a:off x="5562600" y="285750"/>
            <a:ext cx="3276600" cy="2457450"/>
          </a:xfrm>
          <a:noFill/>
        </p:spPr>
      </p:pic>
      <p:pic>
        <p:nvPicPr>
          <p:cNvPr id="29700" name="Picture 4"/>
          <p:cNvPicPr>
            <a:picLocks noGrp="1" noChangeAspect="1" noChangeArrowheads="1"/>
          </p:cNvPicPr>
          <p:nvPr>
            <p:ph sz="quarter" idx="3"/>
          </p:nvPr>
        </p:nvPicPr>
        <p:blipFill>
          <a:blip r:embed="rId5"/>
          <a:srcRect/>
          <a:stretch>
            <a:fillRect/>
          </a:stretch>
        </p:blipFill>
        <p:spPr>
          <a:xfrm>
            <a:off x="228600" y="2971800"/>
            <a:ext cx="3505200" cy="2628900"/>
          </a:xfrm>
          <a:noFill/>
        </p:spPr>
      </p:pic>
      <p:pic>
        <p:nvPicPr>
          <p:cNvPr id="29701" name="Picture 5"/>
          <p:cNvPicPr>
            <a:picLocks noGrp="1" noChangeAspect="1" noChangeArrowheads="1"/>
          </p:cNvPicPr>
          <p:nvPr>
            <p:ph sz="quarter" idx="4"/>
          </p:nvPr>
        </p:nvPicPr>
        <p:blipFill>
          <a:blip r:embed="rId6"/>
          <a:srcRect/>
          <a:stretch>
            <a:fillRect/>
          </a:stretch>
        </p:blipFill>
        <p:spPr>
          <a:xfrm>
            <a:off x="5257800" y="3162300"/>
            <a:ext cx="3505200" cy="2628900"/>
          </a:xfrm>
          <a:noFill/>
        </p:spPr>
      </p:pic>
      <p:sp>
        <p:nvSpPr>
          <p:cNvPr id="29702" name="Text Box 6"/>
          <p:cNvSpPr txBox="1">
            <a:spLocks noChangeArrowheads="1"/>
          </p:cNvSpPr>
          <p:nvPr/>
        </p:nvSpPr>
        <p:spPr bwMode="auto">
          <a:xfrm>
            <a:off x="1066800" y="2438400"/>
            <a:ext cx="2743200" cy="519113"/>
          </a:xfrm>
          <a:prstGeom prst="rect">
            <a:avLst/>
          </a:prstGeom>
          <a:solidFill>
            <a:srgbClr val="FFFFFF"/>
          </a:solidFill>
          <a:ln w="9525">
            <a:noFill/>
            <a:miter lim="800000"/>
            <a:headEnd/>
            <a:tailEnd/>
          </a:ln>
        </p:spPr>
        <p:txBody>
          <a:bodyPr>
            <a:spAutoFit/>
          </a:bodyPr>
          <a:lstStyle/>
          <a:p>
            <a:pPr>
              <a:spcBef>
                <a:spcPct val="50000"/>
              </a:spcBef>
            </a:pPr>
            <a:r>
              <a:rPr lang="en-US" sz="2800">
                <a:latin typeface="Arial Narrow" pitchFamily="34" charset="0"/>
              </a:rPr>
              <a:t>Solid pattern</a:t>
            </a:r>
          </a:p>
        </p:txBody>
      </p:sp>
      <p:sp>
        <p:nvSpPr>
          <p:cNvPr id="29703" name="Text Box 7"/>
          <p:cNvSpPr txBox="1">
            <a:spLocks noChangeArrowheads="1"/>
          </p:cNvSpPr>
          <p:nvPr/>
        </p:nvSpPr>
        <p:spPr bwMode="auto">
          <a:xfrm>
            <a:off x="2133600" y="152400"/>
            <a:ext cx="18288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pattern</a:t>
            </a:r>
          </a:p>
        </p:txBody>
      </p:sp>
      <p:sp>
        <p:nvSpPr>
          <p:cNvPr id="29704" name="Line 8"/>
          <p:cNvSpPr>
            <a:spLocks noChangeShapeType="1"/>
          </p:cNvSpPr>
          <p:nvPr/>
        </p:nvSpPr>
        <p:spPr bwMode="auto">
          <a:xfrm flipH="1">
            <a:off x="1795463" y="504825"/>
            <a:ext cx="304800" cy="304800"/>
          </a:xfrm>
          <a:prstGeom prst="line">
            <a:avLst/>
          </a:prstGeom>
          <a:noFill/>
          <a:ln w="9525">
            <a:solidFill>
              <a:schemeClr val="tx1"/>
            </a:solidFill>
            <a:round/>
            <a:headEnd/>
            <a:tailEnd type="triangle" w="med" len="med"/>
          </a:ln>
        </p:spPr>
        <p:txBody>
          <a:bodyPr/>
          <a:lstStyle/>
          <a:p>
            <a:endParaRPr lang="en-US"/>
          </a:p>
        </p:txBody>
      </p:sp>
      <p:sp>
        <p:nvSpPr>
          <p:cNvPr id="29705" name="Text Box 9"/>
          <p:cNvSpPr txBox="1">
            <a:spLocks noChangeArrowheads="1"/>
          </p:cNvSpPr>
          <p:nvPr/>
        </p:nvSpPr>
        <p:spPr bwMode="auto">
          <a:xfrm>
            <a:off x="7239000" y="152400"/>
            <a:ext cx="18288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cope pattern</a:t>
            </a:r>
          </a:p>
        </p:txBody>
      </p:sp>
      <p:sp>
        <p:nvSpPr>
          <p:cNvPr id="29706" name="Text Box 10"/>
          <p:cNvSpPr txBox="1">
            <a:spLocks noChangeArrowheads="1"/>
          </p:cNvSpPr>
          <p:nvPr/>
        </p:nvSpPr>
        <p:spPr bwMode="auto">
          <a:xfrm>
            <a:off x="4648200" y="1143000"/>
            <a:ext cx="16002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drag pattern</a:t>
            </a:r>
          </a:p>
        </p:txBody>
      </p:sp>
      <p:sp>
        <p:nvSpPr>
          <p:cNvPr id="29707" name="Text Box 11"/>
          <p:cNvSpPr txBox="1">
            <a:spLocks noChangeArrowheads="1"/>
          </p:cNvSpPr>
          <p:nvPr/>
        </p:nvSpPr>
        <p:spPr bwMode="auto">
          <a:xfrm>
            <a:off x="6657975" y="2638425"/>
            <a:ext cx="2133600" cy="519113"/>
          </a:xfrm>
          <a:prstGeom prst="rect">
            <a:avLst/>
          </a:prstGeom>
          <a:solidFill>
            <a:srgbClr val="FFFFFF"/>
          </a:solidFill>
          <a:ln w="9525">
            <a:noFill/>
            <a:miter lim="800000"/>
            <a:headEnd/>
            <a:tailEnd/>
          </a:ln>
        </p:spPr>
        <p:txBody>
          <a:bodyPr>
            <a:spAutoFit/>
          </a:bodyPr>
          <a:lstStyle/>
          <a:p>
            <a:pPr>
              <a:spcBef>
                <a:spcPct val="50000"/>
              </a:spcBef>
            </a:pPr>
            <a:r>
              <a:rPr lang="en-US" sz="2800">
                <a:latin typeface="Arial Narrow" pitchFamily="34" charset="0"/>
              </a:rPr>
              <a:t>Split pattern</a:t>
            </a:r>
          </a:p>
        </p:txBody>
      </p:sp>
      <p:sp>
        <p:nvSpPr>
          <p:cNvPr id="29708" name="Text Box 12"/>
          <p:cNvSpPr txBox="1">
            <a:spLocks noChangeArrowheads="1"/>
          </p:cNvSpPr>
          <p:nvPr/>
        </p:nvSpPr>
        <p:spPr bwMode="auto">
          <a:xfrm>
            <a:off x="457200" y="5334000"/>
            <a:ext cx="2743200" cy="519113"/>
          </a:xfrm>
          <a:prstGeom prst="rect">
            <a:avLst/>
          </a:prstGeom>
          <a:solidFill>
            <a:srgbClr val="FFFFFF"/>
          </a:solidFill>
          <a:ln w="9525">
            <a:noFill/>
            <a:miter lim="800000"/>
            <a:headEnd/>
            <a:tailEnd/>
          </a:ln>
        </p:spPr>
        <p:txBody>
          <a:bodyPr>
            <a:spAutoFit/>
          </a:bodyPr>
          <a:lstStyle/>
          <a:p>
            <a:pPr>
              <a:spcBef>
                <a:spcPct val="50000"/>
              </a:spcBef>
            </a:pPr>
            <a:r>
              <a:rPr lang="en-US" sz="2800">
                <a:latin typeface="Arial Narrow" pitchFamily="34" charset="0"/>
              </a:rPr>
              <a:t>Match plate pattern</a:t>
            </a:r>
          </a:p>
        </p:txBody>
      </p:sp>
      <p:sp>
        <p:nvSpPr>
          <p:cNvPr id="29709" name="Text Box 13"/>
          <p:cNvSpPr txBox="1">
            <a:spLocks noChangeArrowheads="1"/>
          </p:cNvSpPr>
          <p:nvPr/>
        </p:nvSpPr>
        <p:spPr bwMode="auto">
          <a:xfrm>
            <a:off x="5410200" y="5329238"/>
            <a:ext cx="3352800" cy="519112"/>
          </a:xfrm>
          <a:prstGeom prst="rect">
            <a:avLst/>
          </a:prstGeom>
          <a:solidFill>
            <a:srgbClr val="FFFFFF"/>
          </a:solidFill>
          <a:ln w="9525">
            <a:noFill/>
            <a:miter lim="800000"/>
            <a:headEnd/>
            <a:tailEnd/>
          </a:ln>
        </p:spPr>
        <p:txBody>
          <a:bodyPr>
            <a:spAutoFit/>
          </a:bodyPr>
          <a:lstStyle/>
          <a:p>
            <a:pPr>
              <a:spcBef>
                <a:spcPct val="50000"/>
              </a:spcBef>
            </a:pPr>
            <a:r>
              <a:rPr lang="en-US" sz="2800">
                <a:latin typeface="Arial Narrow" pitchFamily="34" charset="0"/>
              </a:rPr>
              <a:t>Cope and drag pattern</a:t>
            </a:r>
          </a:p>
        </p:txBody>
      </p:sp>
      <p:sp>
        <p:nvSpPr>
          <p:cNvPr id="29710" name="Text Box 14"/>
          <p:cNvSpPr txBox="1">
            <a:spLocks noChangeArrowheads="1"/>
          </p:cNvSpPr>
          <p:nvPr/>
        </p:nvSpPr>
        <p:spPr bwMode="auto">
          <a:xfrm>
            <a:off x="3733800" y="2254250"/>
            <a:ext cx="1447800" cy="946150"/>
          </a:xfrm>
          <a:prstGeom prst="rect">
            <a:avLst/>
          </a:prstGeom>
          <a:noFill/>
          <a:ln w="9525">
            <a:noFill/>
            <a:miter lim="800000"/>
            <a:headEnd/>
            <a:tailEnd/>
          </a:ln>
        </p:spPr>
        <p:txBody>
          <a:bodyPr>
            <a:spAutoFit/>
          </a:bodyPr>
          <a:lstStyle/>
          <a:p>
            <a:pPr>
              <a:spcBef>
                <a:spcPct val="50000"/>
              </a:spcBef>
            </a:pPr>
            <a:r>
              <a:rPr lang="en-US" sz="2800" b="1">
                <a:latin typeface="Arial Narrow" pitchFamily="34" charset="0"/>
              </a:rPr>
              <a:t>Type of pattern</a:t>
            </a:r>
          </a:p>
        </p:txBody>
      </p:sp>
      <p:sp>
        <p:nvSpPr>
          <p:cNvPr id="29711" name="Text Box 15"/>
          <p:cNvSpPr txBox="1">
            <a:spLocks noChangeArrowheads="1"/>
          </p:cNvSpPr>
          <p:nvPr/>
        </p:nvSpPr>
        <p:spPr bwMode="auto">
          <a:xfrm>
            <a:off x="4724400" y="3124200"/>
            <a:ext cx="18288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cope pattern</a:t>
            </a:r>
          </a:p>
        </p:txBody>
      </p:sp>
      <p:sp>
        <p:nvSpPr>
          <p:cNvPr id="29712" name="Text Box 16"/>
          <p:cNvSpPr txBox="1">
            <a:spLocks noChangeArrowheads="1"/>
          </p:cNvSpPr>
          <p:nvPr/>
        </p:nvSpPr>
        <p:spPr bwMode="auto">
          <a:xfrm>
            <a:off x="4419600" y="4953000"/>
            <a:ext cx="1600200" cy="457200"/>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drag pattern</a:t>
            </a:r>
          </a:p>
        </p:txBody>
      </p:sp>
      <p:sp>
        <p:nvSpPr>
          <p:cNvPr id="29713" name="Text Box 17"/>
          <p:cNvSpPr txBox="1">
            <a:spLocks noChangeArrowheads="1"/>
          </p:cNvSpPr>
          <p:nvPr/>
        </p:nvSpPr>
        <p:spPr bwMode="auto">
          <a:xfrm>
            <a:off x="6934200" y="3200400"/>
            <a:ext cx="9144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riser</a:t>
            </a:r>
          </a:p>
        </p:txBody>
      </p:sp>
      <p:sp>
        <p:nvSpPr>
          <p:cNvPr id="29714" name="Text Box 18"/>
          <p:cNvSpPr txBox="1">
            <a:spLocks noChangeArrowheads="1"/>
          </p:cNvSpPr>
          <p:nvPr/>
        </p:nvSpPr>
        <p:spPr bwMode="auto">
          <a:xfrm>
            <a:off x="7696200" y="5029200"/>
            <a:ext cx="9144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runner</a:t>
            </a:r>
          </a:p>
        </p:txBody>
      </p:sp>
      <p:sp>
        <p:nvSpPr>
          <p:cNvPr id="29715" name="Text Box 19"/>
          <p:cNvSpPr txBox="1">
            <a:spLocks noChangeArrowheads="1"/>
          </p:cNvSpPr>
          <p:nvPr/>
        </p:nvSpPr>
        <p:spPr bwMode="auto">
          <a:xfrm>
            <a:off x="1828800" y="2971800"/>
            <a:ext cx="18288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cope pattern</a:t>
            </a:r>
          </a:p>
        </p:txBody>
      </p:sp>
      <p:sp>
        <p:nvSpPr>
          <p:cNvPr id="29716" name="Text Box 20"/>
          <p:cNvSpPr txBox="1">
            <a:spLocks noChangeArrowheads="1"/>
          </p:cNvSpPr>
          <p:nvPr/>
        </p:nvSpPr>
        <p:spPr bwMode="auto">
          <a:xfrm>
            <a:off x="114300" y="5014913"/>
            <a:ext cx="1600200" cy="457200"/>
          </a:xfrm>
          <a:prstGeom prst="rect">
            <a:avLst/>
          </a:prstGeom>
          <a:solidFill>
            <a:schemeClr val="bg1"/>
          </a:solidFill>
          <a:ln w="9525">
            <a:noFill/>
            <a:miter lim="800000"/>
            <a:headEnd/>
            <a:tailEnd/>
          </a:ln>
        </p:spPr>
        <p:txBody>
          <a:bodyPr>
            <a:spAutoFit/>
          </a:bodyPr>
          <a:lstStyle/>
          <a:p>
            <a:pPr>
              <a:spcBef>
                <a:spcPct val="50000"/>
              </a:spcBef>
            </a:pPr>
            <a:r>
              <a:rPr lang="en-US">
                <a:latin typeface="Arial Narrow" pitchFamily="34" charset="0"/>
              </a:rPr>
              <a:t>drag pattern</a:t>
            </a:r>
          </a:p>
        </p:txBody>
      </p:sp>
      <p:sp>
        <p:nvSpPr>
          <p:cNvPr id="29717" name="Text Box 21"/>
          <p:cNvSpPr txBox="1">
            <a:spLocks noChangeArrowheads="1"/>
          </p:cNvSpPr>
          <p:nvPr/>
        </p:nvSpPr>
        <p:spPr bwMode="auto">
          <a:xfrm>
            <a:off x="2819400" y="5029200"/>
            <a:ext cx="1676400" cy="457200"/>
          </a:xfrm>
          <a:prstGeom prst="rect">
            <a:avLst/>
          </a:prstGeom>
          <a:solidFill>
            <a:schemeClr val="bg1"/>
          </a:solidFill>
          <a:ln w="9525">
            <a:noFill/>
            <a:miter lim="800000"/>
            <a:headEnd/>
            <a:tailEnd/>
          </a:ln>
        </p:spPr>
        <p:txBody>
          <a:bodyPr>
            <a:spAutoFit/>
          </a:bodyPr>
          <a:lstStyle/>
          <a:p>
            <a:pPr>
              <a:spcBef>
                <a:spcPct val="50000"/>
              </a:spcBef>
            </a:pPr>
            <a:r>
              <a:rPr lang="en-US">
                <a:latin typeface="Arial Narrow" pitchFamily="34" charset="0"/>
              </a:rPr>
              <a:t>match plate</a:t>
            </a:r>
          </a:p>
        </p:txBody>
      </p:sp>
      <p:sp>
        <p:nvSpPr>
          <p:cNvPr id="29718" name="Line 22"/>
          <p:cNvSpPr>
            <a:spLocks noChangeShapeType="1"/>
          </p:cNvSpPr>
          <p:nvPr/>
        </p:nvSpPr>
        <p:spPr bwMode="auto">
          <a:xfrm flipH="1">
            <a:off x="7772400" y="533400"/>
            <a:ext cx="304800" cy="304800"/>
          </a:xfrm>
          <a:prstGeom prst="line">
            <a:avLst/>
          </a:prstGeom>
          <a:noFill/>
          <a:ln w="9525">
            <a:solidFill>
              <a:schemeClr val="tx1"/>
            </a:solidFill>
            <a:round/>
            <a:headEnd/>
            <a:tailEnd type="triangle" w="med" len="med"/>
          </a:ln>
        </p:spPr>
        <p:txBody>
          <a:bodyPr/>
          <a:lstStyle/>
          <a:p>
            <a:endParaRPr lang="en-US"/>
          </a:p>
        </p:txBody>
      </p:sp>
      <p:sp>
        <p:nvSpPr>
          <p:cNvPr id="29719" name="Line 23"/>
          <p:cNvSpPr>
            <a:spLocks noChangeShapeType="1"/>
          </p:cNvSpPr>
          <p:nvPr/>
        </p:nvSpPr>
        <p:spPr bwMode="auto">
          <a:xfrm>
            <a:off x="6172200" y="1447800"/>
            <a:ext cx="304800" cy="304800"/>
          </a:xfrm>
          <a:prstGeom prst="line">
            <a:avLst/>
          </a:prstGeom>
          <a:noFill/>
          <a:ln w="9525">
            <a:solidFill>
              <a:schemeClr val="tx1"/>
            </a:solidFill>
            <a:round/>
            <a:headEnd/>
            <a:tailEnd type="triangle" w="med" len="med"/>
          </a:ln>
        </p:spPr>
        <p:txBody>
          <a:bodyPr/>
          <a:lstStyle/>
          <a:p>
            <a:endParaRPr lang="en-US"/>
          </a:p>
        </p:txBody>
      </p:sp>
      <p:sp>
        <p:nvSpPr>
          <p:cNvPr id="29720" name="Line 24"/>
          <p:cNvSpPr>
            <a:spLocks noChangeShapeType="1"/>
          </p:cNvSpPr>
          <p:nvPr/>
        </p:nvSpPr>
        <p:spPr bwMode="auto">
          <a:xfrm>
            <a:off x="6096000" y="3505200"/>
            <a:ext cx="381000" cy="381000"/>
          </a:xfrm>
          <a:prstGeom prst="line">
            <a:avLst/>
          </a:prstGeom>
          <a:noFill/>
          <a:ln w="9525">
            <a:solidFill>
              <a:schemeClr val="tx1"/>
            </a:solidFill>
            <a:round/>
            <a:headEnd/>
            <a:tailEnd type="triangle" w="med" len="med"/>
          </a:ln>
        </p:spPr>
        <p:txBody>
          <a:bodyPr/>
          <a:lstStyle/>
          <a:p>
            <a:endParaRPr lang="en-US"/>
          </a:p>
        </p:txBody>
      </p:sp>
      <p:sp>
        <p:nvSpPr>
          <p:cNvPr id="29721" name="Line 25"/>
          <p:cNvSpPr>
            <a:spLocks noChangeShapeType="1"/>
          </p:cNvSpPr>
          <p:nvPr/>
        </p:nvSpPr>
        <p:spPr bwMode="auto">
          <a:xfrm>
            <a:off x="7543800" y="3505200"/>
            <a:ext cx="381000" cy="381000"/>
          </a:xfrm>
          <a:prstGeom prst="line">
            <a:avLst/>
          </a:prstGeom>
          <a:noFill/>
          <a:ln w="9525">
            <a:solidFill>
              <a:schemeClr val="tx1"/>
            </a:solidFill>
            <a:round/>
            <a:headEnd/>
            <a:tailEnd type="triangle" w="med" len="med"/>
          </a:ln>
        </p:spPr>
        <p:txBody>
          <a:bodyPr/>
          <a:lstStyle/>
          <a:p>
            <a:endParaRPr lang="en-US"/>
          </a:p>
        </p:txBody>
      </p:sp>
      <p:sp>
        <p:nvSpPr>
          <p:cNvPr id="29722" name="Line 26"/>
          <p:cNvSpPr>
            <a:spLocks noChangeShapeType="1"/>
          </p:cNvSpPr>
          <p:nvPr/>
        </p:nvSpPr>
        <p:spPr bwMode="auto">
          <a:xfrm flipV="1">
            <a:off x="5972175" y="4967288"/>
            <a:ext cx="381000" cy="381000"/>
          </a:xfrm>
          <a:prstGeom prst="line">
            <a:avLst/>
          </a:prstGeom>
          <a:noFill/>
          <a:ln w="9525">
            <a:solidFill>
              <a:schemeClr val="tx1"/>
            </a:solidFill>
            <a:round/>
            <a:headEnd/>
            <a:tailEnd type="triangle" w="med" len="med"/>
          </a:ln>
        </p:spPr>
        <p:txBody>
          <a:bodyPr/>
          <a:lstStyle/>
          <a:p>
            <a:endParaRPr lang="en-US"/>
          </a:p>
        </p:txBody>
      </p:sp>
      <p:sp>
        <p:nvSpPr>
          <p:cNvPr id="29723" name="Line 27"/>
          <p:cNvSpPr>
            <a:spLocks noChangeShapeType="1"/>
          </p:cNvSpPr>
          <p:nvPr/>
        </p:nvSpPr>
        <p:spPr bwMode="auto">
          <a:xfrm>
            <a:off x="5334000" y="5334000"/>
            <a:ext cx="609600" cy="0"/>
          </a:xfrm>
          <a:prstGeom prst="line">
            <a:avLst/>
          </a:prstGeom>
          <a:noFill/>
          <a:ln w="9525">
            <a:solidFill>
              <a:schemeClr val="tx1"/>
            </a:solidFill>
            <a:round/>
            <a:headEnd/>
            <a:tailEnd/>
          </a:ln>
        </p:spPr>
        <p:txBody>
          <a:bodyPr/>
          <a:lstStyle/>
          <a:p>
            <a:endParaRPr lang="en-US"/>
          </a:p>
        </p:txBody>
      </p:sp>
      <p:sp>
        <p:nvSpPr>
          <p:cNvPr id="29724" name="Line 28"/>
          <p:cNvSpPr>
            <a:spLocks noChangeShapeType="1"/>
          </p:cNvSpPr>
          <p:nvPr/>
        </p:nvSpPr>
        <p:spPr bwMode="auto">
          <a:xfrm flipH="1" flipV="1">
            <a:off x="7329488" y="5014913"/>
            <a:ext cx="381000" cy="304800"/>
          </a:xfrm>
          <a:prstGeom prst="line">
            <a:avLst/>
          </a:prstGeom>
          <a:noFill/>
          <a:ln w="9525">
            <a:solidFill>
              <a:schemeClr val="tx1"/>
            </a:solidFill>
            <a:round/>
            <a:headEnd/>
            <a:tailEnd type="triangle" w="med" len="med"/>
          </a:ln>
        </p:spPr>
        <p:txBody>
          <a:bodyPr/>
          <a:lstStyle/>
          <a:p>
            <a:endParaRPr lang="en-US"/>
          </a:p>
        </p:txBody>
      </p:sp>
      <p:sp>
        <p:nvSpPr>
          <p:cNvPr id="29725" name="Line 29"/>
          <p:cNvSpPr>
            <a:spLocks noChangeShapeType="1"/>
          </p:cNvSpPr>
          <p:nvPr/>
        </p:nvSpPr>
        <p:spPr bwMode="auto">
          <a:xfrm flipV="1">
            <a:off x="1524000" y="4953000"/>
            <a:ext cx="152400" cy="304800"/>
          </a:xfrm>
          <a:prstGeom prst="line">
            <a:avLst/>
          </a:prstGeom>
          <a:noFill/>
          <a:ln w="9525">
            <a:solidFill>
              <a:schemeClr val="tx1"/>
            </a:solidFill>
            <a:round/>
            <a:headEnd/>
            <a:tailEnd type="triangle" w="med" len="med"/>
          </a:ln>
        </p:spPr>
        <p:txBody>
          <a:bodyPr/>
          <a:lstStyle/>
          <a:p>
            <a:endParaRPr lang="en-US"/>
          </a:p>
        </p:txBody>
      </p:sp>
      <p:sp>
        <p:nvSpPr>
          <p:cNvPr id="29726" name="Line 30"/>
          <p:cNvSpPr>
            <a:spLocks noChangeShapeType="1"/>
          </p:cNvSpPr>
          <p:nvPr/>
        </p:nvSpPr>
        <p:spPr bwMode="auto">
          <a:xfrm flipH="1">
            <a:off x="1933575" y="3429000"/>
            <a:ext cx="304800" cy="304800"/>
          </a:xfrm>
          <a:prstGeom prst="line">
            <a:avLst/>
          </a:prstGeom>
          <a:noFill/>
          <a:ln w="9525">
            <a:solidFill>
              <a:schemeClr val="tx1"/>
            </a:solidFill>
            <a:round/>
            <a:headEnd/>
            <a:tailEnd type="triangle" w="med" len="med"/>
          </a:ln>
        </p:spPr>
        <p:txBody>
          <a:bodyPr/>
          <a:lstStyle/>
          <a:p>
            <a:endParaRPr lang="en-US"/>
          </a:p>
        </p:txBody>
      </p:sp>
      <p:sp>
        <p:nvSpPr>
          <p:cNvPr id="29727" name="Line 31"/>
          <p:cNvSpPr>
            <a:spLocks noChangeShapeType="1"/>
          </p:cNvSpPr>
          <p:nvPr/>
        </p:nvSpPr>
        <p:spPr bwMode="auto">
          <a:xfrm flipH="1" flipV="1">
            <a:off x="2667000" y="5029200"/>
            <a:ext cx="228600" cy="22860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533400" y="152400"/>
            <a:ext cx="3200400" cy="2849563"/>
          </a:xfrm>
          <a:prstGeom prst="rect">
            <a:avLst/>
          </a:prstGeom>
          <a:noFill/>
          <a:ln w="9525">
            <a:noFill/>
            <a:miter lim="800000"/>
            <a:headEnd/>
            <a:tailEnd/>
          </a:ln>
        </p:spPr>
      </p:pic>
      <p:pic>
        <p:nvPicPr>
          <p:cNvPr id="30723" name="Picture 3"/>
          <p:cNvPicPr>
            <a:picLocks noChangeAspect="1" noChangeArrowheads="1"/>
          </p:cNvPicPr>
          <p:nvPr/>
        </p:nvPicPr>
        <p:blipFill>
          <a:blip r:embed="rId3"/>
          <a:srcRect/>
          <a:stretch>
            <a:fillRect/>
          </a:stretch>
        </p:blipFill>
        <p:spPr bwMode="auto">
          <a:xfrm>
            <a:off x="533400" y="3276600"/>
            <a:ext cx="2590800" cy="2479675"/>
          </a:xfrm>
          <a:prstGeom prst="rect">
            <a:avLst/>
          </a:prstGeom>
          <a:noFill/>
          <a:ln w="9525">
            <a:noFill/>
            <a:miter lim="800000"/>
            <a:headEnd/>
            <a:tailEnd/>
          </a:ln>
        </p:spPr>
      </p:pic>
      <p:pic>
        <p:nvPicPr>
          <p:cNvPr id="30724" name="Picture 4"/>
          <p:cNvPicPr>
            <a:picLocks noChangeAspect="1" noChangeArrowheads="1"/>
          </p:cNvPicPr>
          <p:nvPr/>
        </p:nvPicPr>
        <p:blipFill>
          <a:blip r:embed="rId4"/>
          <a:srcRect/>
          <a:stretch>
            <a:fillRect/>
          </a:stretch>
        </p:blipFill>
        <p:spPr bwMode="auto">
          <a:xfrm>
            <a:off x="5029200" y="685800"/>
            <a:ext cx="3810000" cy="3735388"/>
          </a:xfrm>
          <a:prstGeom prst="rect">
            <a:avLst/>
          </a:prstGeom>
          <a:noFill/>
          <a:ln w="9525">
            <a:noFill/>
            <a:miter lim="800000"/>
            <a:headEnd/>
            <a:tailEnd/>
          </a:ln>
        </p:spPr>
      </p:pic>
      <p:sp>
        <p:nvSpPr>
          <p:cNvPr id="30725" name="Text Box 5"/>
          <p:cNvSpPr txBox="1">
            <a:spLocks noChangeArrowheads="1"/>
          </p:cNvSpPr>
          <p:nvPr/>
        </p:nvSpPr>
        <p:spPr bwMode="auto">
          <a:xfrm>
            <a:off x="533400" y="2819400"/>
            <a:ext cx="3124200" cy="396875"/>
          </a:xfrm>
          <a:prstGeom prst="rect">
            <a:avLst/>
          </a:prstGeom>
          <a:noFill/>
          <a:ln w="9525">
            <a:noFill/>
            <a:miter lim="800000"/>
            <a:headEnd/>
            <a:tailEnd/>
          </a:ln>
        </p:spPr>
        <p:txBody>
          <a:bodyPr>
            <a:spAutoFit/>
          </a:bodyPr>
          <a:lstStyle/>
          <a:p>
            <a:pPr>
              <a:spcBef>
                <a:spcPct val="50000"/>
              </a:spcBef>
            </a:pPr>
            <a:r>
              <a:rPr lang="en-US" sz="2000">
                <a:latin typeface="Arial Narrow" pitchFamily="34" charset="0"/>
              </a:rPr>
              <a:t>Loose piece pattern</a:t>
            </a:r>
          </a:p>
        </p:txBody>
      </p:sp>
      <p:sp>
        <p:nvSpPr>
          <p:cNvPr id="30726" name="Text Box 6"/>
          <p:cNvSpPr txBox="1">
            <a:spLocks noChangeArrowheads="1"/>
          </p:cNvSpPr>
          <p:nvPr/>
        </p:nvSpPr>
        <p:spPr bwMode="auto">
          <a:xfrm>
            <a:off x="2743200" y="5486400"/>
            <a:ext cx="1524000" cy="396875"/>
          </a:xfrm>
          <a:prstGeom prst="rect">
            <a:avLst/>
          </a:prstGeom>
          <a:noFill/>
          <a:ln w="9525">
            <a:noFill/>
            <a:miter lim="800000"/>
            <a:headEnd/>
            <a:tailEnd/>
          </a:ln>
        </p:spPr>
        <p:txBody>
          <a:bodyPr>
            <a:spAutoFit/>
          </a:bodyPr>
          <a:lstStyle/>
          <a:p>
            <a:pPr>
              <a:spcBef>
                <a:spcPct val="50000"/>
              </a:spcBef>
            </a:pPr>
            <a:r>
              <a:rPr lang="en-US" sz="2000">
                <a:latin typeface="Arial Narrow" pitchFamily="34" charset="0"/>
              </a:rPr>
              <a:t>sweep pattern</a:t>
            </a:r>
          </a:p>
        </p:txBody>
      </p:sp>
      <p:sp>
        <p:nvSpPr>
          <p:cNvPr id="30727" name="Text Box 7"/>
          <p:cNvSpPr txBox="1">
            <a:spLocks noChangeArrowheads="1"/>
          </p:cNvSpPr>
          <p:nvPr/>
        </p:nvSpPr>
        <p:spPr bwMode="auto">
          <a:xfrm>
            <a:off x="4876800" y="4572000"/>
            <a:ext cx="3124200" cy="396875"/>
          </a:xfrm>
          <a:prstGeom prst="rect">
            <a:avLst/>
          </a:prstGeom>
          <a:noFill/>
          <a:ln w="9525">
            <a:noFill/>
            <a:miter lim="800000"/>
            <a:headEnd/>
            <a:tailEnd/>
          </a:ln>
        </p:spPr>
        <p:txBody>
          <a:bodyPr>
            <a:spAutoFit/>
          </a:bodyPr>
          <a:lstStyle/>
          <a:p>
            <a:pPr>
              <a:spcBef>
                <a:spcPct val="50000"/>
              </a:spcBef>
            </a:pPr>
            <a:r>
              <a:rPr lang="en-US" sz="2000">
                <a:latin typeface="Arial Narrow" pitchFamily="34" charset="0"/>
              </a:rPr>
              <a:t>Skeleton pattern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52400"/>
            <a:ext cx="7543800" cy="461665"/>
          </a:xfrm>
          <a:prstGeom prst="rect">
            <a:avLst/>
          </a:prstGeom>
          <a:noFill/>
        </p:spPr>
        <p:txBody>
          <a:bodyPr wrap="square" rtlCol="0">
            <a:spAutoFit/>
          </a:bodyPr>
          <a:lstStyle/>
          <a:p>
            <a:r>
              <a:rPr lang="en-US" b="1" dirty="0" smtClean="0">
                <a:latin typeface="Arial Narrow" pitchFamily="34" charset="0"/>
              </a:rPr>
              <a:t>Core: (fabricate holes, internal cavities, undercuts)</a:t>
            </a:r>
            <a:endParaRPr lang="en-US" b="1" dirty="0">
              <a:latin typeface="Arial Narrow" pitchFamily="34" charset="0"/>
            </a:endParaRPr>
          </a:p>
        </p:txBody>
      </p:sp>
      <p:pic>
        <p:nvPicPr>
          <p:cNvPr id="35843" name="Picture 3"/>
          <p:cNvPicPr>
            <a:picLocks noChangeAspect="1" noChangeArrowheads="1"/>
          </p:cNvPicPr>
          <p:nvPr/>
        </p:nvPicPr>
        <p:blipFill>
          <a:blip r:embed="rId2"/>
          <a:srcRect/>
          <a:stretch>
            <a:fillRect/>
          </a:stretch>
        </p:blipFill>
        <p:spPr bwMode="auto">
          <a:xfrm>
            <a:off x="4343400" y="3200400"/>
            <a:ext cx="4724400" cy="1931142"/>
          </a:xfrm>
          <a:prstGeom prst="rect">
            <a:avLst/>
          </a:prstGeom>
          <a:noFill/>
          <a:ln w="9525">
            <a:noFill/>
            <a:miter lim="800000"/>
            <a:headEnd/>
            <a:tailEnd/>
          </a:ln>
          <a:effectLst/>
        </p:spPr>
      </p:pic>
      <p:pic>
        <p:nvPicPr>
          <p:cNvPr id="35844" name="Picture 4"/>
          <p:cNvPicPr>
            <a:picLocks noChangeAspect="1" noChangeArrowheads="1"/>
          </p:cNvPicPr>
          <p:nvPr/>
        </p:nvPicPr>
        <p:blipFill>
          <a:blip r:embed="rId3"/>
          <a:srcRect/>
          <a:stretch>
            <a:fillRect/>
          </a:stretch>
        </p:blipFill>
        <p:spPr bwMode="auto">
          <a:xfrm>
            <a:off x="4572000" y="762000"/>
            <a:ext cx="4309731" cy="2438400"/>
          </a:xfrm>
          <a:prstGeom prst="rect">
            <a:avLst/>
          </a:prstGeom>
          <a:noFill/>
          <a:ln w="9525">
            <a:noFill/>
            <a:miter lim="800000"/>
            <a:headEnd/>
            <a:tailEnd/>
          </a:ln>
          <a:effectLst/>
        </p:spPr>
      </p:pic>
      <p:sp>
        <p:nvSpPr>
          <p:cNvPr id="10" name="TextBox 9"/>
          <p:cNvSpPr txBox="1"/>
          <p:nvPr/>
        </p:nvSpPr>
        <p:spPr>
          <a:xfrm>
            <a:off x="4114800" y="5181600"/>
            <a:ext cx="5029200" cy="461665"/>
          </a:xfrm>
          <a:prstGeom prst="rect">
            <a:avLst/>
          </a:prstGeom>
          <a:noFill/>
        </p:spPr>
        <p:txBody>
          <a:bodyPr wrap="square" rtlCol="0">
            <a:spAutoFit/>
          </a:bodyPr>
          <a:lstStyle/>
          <a:p>
            <a:r>
              <a:rPr lang="en-US" dirty="0" smtClean="0"/>
              <a:t>Core consists of body and core prints</a:t>
            </a:r>
            <a:endParaRPr lang="en-US" dirty="0"/>
          </a:p>
        </p:txBody>
      </p:sp>
      <p:pic>
        <p:nvPicPr>
          <p:cNvPr id="57345" name="Picture 1"/>
          <p:cNvPicPr>
            <a:picLocks noChangeAspect="1" noChangeArrowheads="1"/>
          </p:cNvPicPr>
          <p:nvPr/>
        </p:nvPicPr>
        <p:blipFill>
          <a:blip r:embed="rId4"/>
          <a:srcRect/>
          <a:stretch>
            <a:fillRect/>
          </a:stretch>
        </p:blipFill>
        <p:spPr bwMode="auto">
          <a:xfrm>
            <a:off x="304800" y="762000"/>
            <a:ext cx="3390704" cy="2590800"/>
          </a:xfrm>
          <a:prstGeom prst="rect">
            <a:avLst/>
          </a:prstGeom>
          <a:noFill/>
          <a:ln w="9525">
            <a:noFill/>
            <a:miter lim="800000"/>
            <a:headEnd/>
            <a:tailEnd/>
          </a:ln>
          <a:effectLst/>
        </p:spPr>
      </p:pic>
      <p:pic>
        <p:nvPicPr>
          <p:cNvPr id="57346" name="Picture 2"/>
          <p:cNvPicPr>
            <a:picLocks noChangeAspect="1" noChangeArrowheads="1"/>
          </p:cNvPicPr>
          <p:nvPr/>
        </p:nvPicPr>
        <p:blipFill>
          <a:blip r:embed="rId5"/>
          <a:srcRect/>
          <a:stretch>
            <a:fillRect/>
          </a:stretch>
        </p:blipFill>
        <p:spPr bwMode="auto">
          <a:xfrm>
            <a:off x="609600" y="3657600"/>
            <a:ext cx="2819400" cy="1965971"/>
          </a:xfrm>
          <a:prstGeom prst="rect">
            <a:avLst/>
          </a:prstGeom>
          <a:noFill/>
          <a:ln w="9525">
            <a:noFill/>
            <a:miter lim="800000"/>
            <a:headEnd/>
            <a:tailEnd/>
          </a:ln>
          <a:effectLst/>
        </p:spPr>
      </p:pic>
      <p:sp>
        <p:nvSpPr>
          <p:cNvPr id="8" name="TextBox 7"/>
          <p:cNvSpPr txBox="1"/>
          <p:nvPr/>
        </p:nvSpPr>
        <p:spPr>
          <a:xfrm>
            <a:off x="533400" y="3272135"/>
            <a:ext cx="3124200" cy="461665"/>
          </a:xfrm>
          <a:prstGeom prst="rect">
            <a:avLst/>
          </a:prstGeom>
          <a:noFill/>
        </p:spPr>
        <p:txBody>
          <a:bodyPr wrap="square" rtlCol="0">
            <a:spAutoFit/>
          </a:bodyPr>
          <a:lstStyle/>
          <a:p>
            <a:r>
              <a:rPr lang="en-US" dirty="0" smtClean="0"/>
              <a:t>Compressor casing</a:t>
            </a:r>
            <a:endParaRPr lang="en-US" dirty="0"/>
          </a:p>
        </p:txBody>
      </p:sp>
      <p:sp>
        <p:nvSpPr>
          <p:cNvPr id="9" name="TextBox 8"/>
          <p:cNvSpPr txBox="1"/>
          <p:nvPr/>
        </p:nvSpPr>
        <p:spPr>
          <a:xfrm>
            <a:off x="762000" y="5410200"/>
            <a:ext cx="1905000" cy="461665"/>
          </a:xfrm>
          <a:prstGeom prst="rect">
            <a:avLst/>
          </a:prstGeom>
          <a:noFill/>
        </p:spPr>
        <p:txBody>
          <a:bodyPr wrap="square" rtlCol="0">
            <a:spAutoFit/>
          </a:bodyPr>
          <a:lstStyle/>
          <a:p>
            <a:r>
              <a:rPr lang="en-US" dirty="0" smtClean="0"/>
              <a:t>Core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304800" y="609600"/>
            <a:ext cx="3810000" cy="4793226"/>
          </a:xfrm>
          <a:prstGeom prst="rect">
            <a:avLst/>
          </a:prstGeom>
          <a:noFill/>
          <a:ln w="9525">
            <a:noFill/>
            <a:miter lim="800000"/>
            <a:headEnd/>
            <a:tailEnd/>
          </a:ln>
          <a:effectLst/>
        </p:spPr>
      </p:pic>
      <p:sp>
        <p:nvSpPr>
          <p:cNvPr id="5" name="TextBox 4"/>
          <p:cNvSpPr txBox="1"/>
          <p:nvPr/>
        </p:nvSpPr>
        <p:spPr>
          <a:xfrm>
            <a:off x="4495800" y="762000"/>
            <a:ext cx="4419600" cy="1200329"/>
          </a:xfrm>
          <a:prstGeom prst="rect">
            <a:avLst/>
          </a:prstGeom>
          <a:noFill/>
        </p:spPr>
        <p:txBody>
          <a:bodyPr wrap="square" rtlCol="0">
            <a:spAutoFit/>
          </a:bodyPr>
          <a:lstStyle/>
          <a:p>
            <a:r>
              <a:rPr lang="en-US" dirty="0" smtClean="0"/>
              <a:t>Core should have high hot strength, refractoriness, permeability, and collapsible.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4606925" y="3182938"/>
          <a:ext cx="542925" cy="200025"/>
        </p:xfrm>
        <a:graphic>
          <a:graphicData uri="http://schemas.openxmlformats.org/presentationml/2006/ole">
            <p:oleObj spid="_x0000_s55298" name="Equation" r:id="rId3" imgW="545390" imgH="202936" progId="Equation.3">
              <p:embed/>
            </p:oleObj>
          </a:graphicData>
        </a:graphic>
      </p:graphicFrame>
      <p:graphicFrame>
        <p:nvGraphicFramePr>
          <p:cNvPr id="1027" name="Object 3"/>
          <p:cNvGraphicFramePr>
            <a:graphicFrameLocks noChangeAspect="1"/>
          </p:cNvGraphicFramePr>
          <p:nvPr/>
        </p:nvGraphicFramePr>
        <p:xfrm>
          <a:off x="-4606925" y="3657600"/>
          <a:ext cx="542925" cy="200025"/>
        </p:xfrm>
        <a:graphic>
          <a:graphicData uri="http://schemas.openxmlformats.org/presentationml/2006/ole">
            <p:oleObj spid="_x0000_s55299" name="Equation" r:id="rId4" imgW="545390" imgH="202936" progId="Equation.3">
              <p:embed/>
            </p:oleObj>
          </a:graphicData>
        </a:graphic>
      </p:graphicFrame>
      <p:sp>
        <p:nvSpPr>
          <p:cNvPr id="1028" name="Rectangle 4"/>
          <p:cNvSpPr>
            <a:spLocks noChangeArrowheads="1"/>
          </p:cNvSpPr>
          <p:nvPr/>
        </p:nvSpPr>
        <p:spPr bwMode="auto">
          <a:xfrm>
            <a:off x="228600" y="3184525"/>
            <a:ext cx="8382000" cy="2530475"/>
          </a:xfrm>
          <a:prstGeom prst="rect">
            <a:avLst/>
          </a:prstGeom>
          <a:noFill/>
          <a:ln w="9525">
            <a:noFill/>
            <a:miter lim="800000"/>
            <a:headEnd/>
            <a:tailEnd/>
          </a:ln>
        </p:spPr>
        <p:txBody>
          <a:bodyPr anchor="ctr">
            <a:spAutoFit/>
          </a:bodyPr>
          <a:lstStyle/>
          <a:p>
            <a:pPr algn="just"/>
            <a:r>
              <a:rPr lang="en-GB" sz="2000" dirty="0">
                <a:latin typeface="Arial Narrow" pitchFamily="34" charset="0"/>
                <a:cs typeface="Times New Roman" pitchFamily="18" charset="0"/>
              </a:rPr>
              <a:t>Q. Brass chaplets are used to support sand core inside a sand </a:t>
            </a:r>
            <a:r>
              <a:rPr lang="en-GB" sz="2000" dirty="0" err="1">
                <a:latin typeface="Arial Narrow" pitchFamily="34" charset="0"/>
                <a:cs typeface="Times New Roman" pitchFamily="18" charset="0"/>
              </a:rPr>
              <a:t>mold</a:t>
            </a:r>
            <a:r>
              <a:rPr lang="en-GB" sz="2000" dirty="0">
                <a:latin typeface="Arial Narrow" pitchFamily="34" charset="0"/>
                <a:cs typeface="Times New Roman" pitchFamily="18" charset="0"/>
              </a:rPr>
              <a:t> cavity. The projected core print area is 13 cm</a:t>
            </a:r>
            <a:r>
              <a:rPr lang="en-GB" sz="2000" baseline="30000" dirty="0">
                <a:latin typeface="Arial Narrow" pitchFamily="34" charset="0"/>
                <a:cs typeface="Times New Roman" pitchFamily="18" charset="0"/>
              </a:rPr>
              <a:t>2</a:t>
            </a:r>
            <a:r>
              <a:rPr lang="en-GB" sz="2000" dirty="0">
                <a:latin typeface="Arial Narrow" pitchFamily="34" charset="0"/>
                <a:cs typeface="Times New Roman" pitchFamily="18" charset="0"/>
              </a:rPr>
              <a:t> for each end of the cylindrical sand core which support at both ends. The design of the chaplets and the manner in which they are placed in the </a:t>
            </a:r>
            <a:r>
              <a:rPr lang="en-GB" sz="2000" dirty="0" err="1">
                <a:latin typeface="Arial Narrow" pitchFamily="34" charset="0"/>
                <a:cs typeface="Times New Roman" pitchFamily="18" charset="0"/>
              </a:rPr>
              <a:t>mold</a:t>
            </a:r>
            <a:r>
              <a:rPr lang="en-GB" sz="2000" dirty="0">
                <a:latin typeface="Arial Narrow" pitchFamily="34" charset="0"/>
                <a:cs typeface="Times New Roman" pitchFamily="18" charset="0"/>
              </a:rPr>
              <a:t> cavity surface allows each caplet to sustain a force of 45 N. If the volume of the core = 7.5X10</a:t>
            </a:r>
            <a:r>
              <a:rPr lang="en-GB" sz="2000" baseline="30000" dirty="0">
                <a:latin typeface="Arial Narrow" pitchFamily="34" charset="0"/>
                <a:cs typeface="Times New Roman" pitchFamily="18" charset="0"/>
              </a:rPr>
              <a:t>3</a:t>
            </a:r>
            <a:r>
              <a:rPr lang="en-GB" sz="2000" dirty="0">
                <a:latin typeface="Arial Narrow" pitchFamily="34" charset="0"/>
                <a:cs typeface="Times New Roman" pitchFamily="18" charset="0"/>
              </a:rPr>
              <a:t> </a:t>
            </a:r>
            <a:r>
              <a:rPr lang="en-GB" sz="2000" dirty="0">
                <a:latin typeface="Arial Narrow" pitchFamily="34" charset="0"/>
              </a:rPr>
              <a:t>cm3, and the metal poured is brass, determine the minimum number of caplets that should be placed (a) beneath the core, and (b) above the core. (Density of sand core and brass are 1.6 and 8.67 gm/cm3 respectively, and the green sand strength is 6.9X10</a:t>
            </a:r>
            <a:r>
              <a:rPr lang="en-GB" sz="2000" baseline="30000" dirty="0">
                <a:latin typeface="Arial Narrow" pitchFamily="34" charset="0"/>
              </a:rPr>
              <a:t>3 </a:t>
            </a:r>
            <a:r>
              <a:rPr lang="en-GB" sz="2000" dirty="0">
                <a:latin typeface="Arial Narrow" pitchFamily="34" charset="0"/>
              </a:rPr>
              <a:t>N/m</a:t>
            </a:r>
            <a:r>
              <a:rPr lang="en-GB" sz="2000" baseline="30000" dirty="0">
                <a:latin typeface="Arial Narrow" pitchFamily="34" charset="0"/>
              </a:rPr>
              <a:t>2</a:t>
            </a:r>
            <a:endParaRPr lang="en-GB" sz="2000" dirty="0">
              <a:latin typeface="Arial Narrow" pitchFamily="34" charset="0"/>
            </a:endParaRPr>
          </a:p>
        </p:txBody>
      </p:sp>
      <p:sp>
        <p:nvSpPr>
          <p:cNvPr id="1029" name="Rectangle 5"/>
          <p:cNvSpPr>
            <a:spLocks noChangeArrowheads="1"/>
          </p:cNvSpPr>
          <p:nvPr/>
        </p:nvSpPr>
        <p:spPr bwMode="auto">
          <a:xfrm>
            <a:off x="-4606925" y="3857625"/>
            <a:ext cx="628650" cy="274638"/>
          </a:xfrm>
          <a:prstGeom prst="rect">
            <a:avLst/>
          </a:prstGeom>
          <a:noFill/>
          <a:ln w="9525">
            <a:noFill/>
            <a:miter lim="800000"/>
            <a:headEnd/>
            <a:tailEnd/>
          </a:ln>
        </p:spPr>
        <p:txBody>
          <a:bodyPr wrap="none" anchor="ctr">
            <a:spAutoFit/>
          </a:bodyPr>
          <a:lstStyle/>
          <a:p>
            <a:r>
              <a:rPr lang="en-GB" sz="1200">
                <a:latin typeface="Cambria" pitchFamily="18" charset="0"/>
                <a:cs typeface="Times New Roman" pitchFamily="18" charset="0"/>
              </a:rPr>
              <a:t>N/m</a:t>
            </a:r>
            <a:r>
              <a:rPr lang="en-GB" sz="1200" baseline="30000">
                <a:latin typeface="Cambria" pitchFamily="18" charset="0"/>
                <a:cs typeface="Times New Roman" pitchFamily="18" charset="0"/>
              </a:rPr>
              <a:t>2</a:t>
            </a:r>
            <a:r>
              <a:rPr lang="en-GB" sz="1200">
                <a:latin typeface="Cambria" pitchFamily="18" charset="0"/>
                <a:cs typeface="Times New Roman" pitchFamily="18" charset="0"/>
              </a:rPr>
              <a:t>)</a:t>
            </a:r>
            <a:r>
              <a:rPr lang="en-US" sz="800"/>
              <a:t> </a:t>
            </a:r>
            <a:endParaRPr lang="en-US"/>
          </a:p>
        </p:txBody>
      </p:sp>
      <p:sp>
        <p:nvSpPr>
          <p:cNvPr id="6" name="TextBox 5"/>
          <p:cNvSpPr txBox="1"/>
          <p:nvPr/>
        </p:nvSpPr>
        <p:spPr>
          <a:xfrm>
            <a:off x="228600" y="288191"/>
            <a:ext cx="8610600" cy="3293209"/>
          </a:xfrm>
          <a:prstGeom prst="rect">
            <a:avLst/>
          </a:prstGeom>
          <a:noFill/>
        </p:spPr>
        <p:txBody>
          <a:bodyPr wrap="square" rtlCol="0">
            <a:spAutoFit/>
          </a:bodyPr>
          <a:lstStyle/>
          <a:p>
            <a:r>
              <a:rPr lang="en-US" dirty="0" smtClean="0">
                <a:latin typeface="Arial Narrow" pitchFamily="34" charset="0"/>
              </a:rPr>
              <a:t>The core print design:</a:t>
            </a:r>
          </a:p>
          <a:p>
            <a:pPr marL="457200" indent="-457200" algn="just">
              <a:buAutoNum type="arabicPeriod"/>
            </a:pPr>
            <a:r>
              <a:rPr lang="en-US" sz="2000" b="1" dirty="0" smtClean="0">
                <a:latin typeface="Arial Narrow" pitchFamily="34" charset="0"/>
              </a:rPr>
              <a:t>The print must balance the body weight so that core does not fall during mold assembly</a:t>
            </a:r>
          </a:p>
          <a:p>
            <a:pPr marL="457200" indent="-457200" algn="just">
              <a:buAutoNum type="arabicPeriod"/>
            </a:pPr>
            <a:r>
              <a:rPr lang="en-US" sz="2000" b="1" dirty="0" smtClean="0">
                <a:latin typeface="Arial Narrow" pitchFamily="34" charset="0"/>
              </a:rPr>
              <a:t>The print must not crush the mold with the bouncy force of the metal.</a:t>
            </a:r>
          </a:p>
          <a:p>
            <a:pPr marL="457200" indent="-457200" algn="just">
              <a:buAutoNum type="arabicPeriod"/>
            </a:pPr>
            <a:r>
              <a:rPr lang="en-US" sz="2000" b="1" dirty="0" smtClean="0">
                <a:latin typeface="Arial Narrow" pitchFamily="34" charset="0"/>
              </a:rPr>
              <a:t>The print should allow the internal gas to escape from the mold.</a:t>
            </a:r>
          </a:p>
          <a:p>
            <a:pPr marL="457200" indent="-457200" algn="just">
              <a:buAutoNum type="arabicPeriod"/>
            </a:pPr>
            <a:r>
              <a:rPr lang="en-US" sz="2000" b="1" dirty="0" smtClean="0">
                <a:latin typeface="Arial Narrow" pitchFamily="34" charset="0"/>
              </a:rPr>
              <a:t>The print should not hinder the heat transfer from the core to the mould.</a:t>
            </a:r>
          </a:p>
          <a:p>
            <a:pPr marL="457200" indent="-457200" algn="just">
              <a:buAutoNum type="arabicPeriod"/>
            </a:pPr>
            <a:r>
              <a:rPr lang="en-US" sz="2000" b="1" dirty="0" smtClean="0">
                <a:latin typeface="Arial Narrow" pitchFamily="34" charset="0"/>
              </a:rPr>
              <a:t>The print should minimize the shift and deflection of the core with use of chaplets if necessary </a:t>
            </a:r>
          </a:p>
          <a:p>
            <a:pPr marL="457200" indent="-457200">
              <a:buAutoNum type="arabicPeriod"/>
            </a:pPr>
            <a:endParaRPr lang="en-US" sz="2000" dirty="0" smtClean="0">
              <a:latin typeface="Arial Narrow" pitchFamily="34" charset="0"/>
            </a:endParaRPr>
          </a:p>
          <a:p>
            <a:pPr marL="457200" indent="-457200">
              <a:buAutoNum type="arabicPeriod"/>
            </a:pPr>
            <a:endParaRPr lang="en-US" dirty="0"/>
          </a:p>
        </p:txBody>
      </p:sp>
      <p:pic>
        <p:nvPicPr>
          <p:cNvPr id="7" name="Picture 6"/>
          <p:cNvPicPr>
            <a:picLocks noChangeAspect="1" noChangeArrowheads="1"/>
          </p:cNvPicPr>
          <p:nvPr/>
        </p:nvPicPr>
        <p:blipFill>
          <a:blip r:embed="rId5"/>
          <a:srcRect/>
          <a:stretch>
            <a:fillRect/>
          </a:stretch>
        </p:blipFill>
        <p:spPr bwMode="auto">
          <a:xfrm>
            <a:off x="457200" y="152400"/>
            <a:ext cx="7909308" cy="5334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sz="half" idx="1"/>
          </p:nvPr>
        </p:nvPicPr>
        <p:blipFill>
          <a:blip r:embed="rId3"/>
          <a:srcRect/>
          <a:stretch>
            <a:fillRect/>
          </a:stretch>
        </p:blipFill>
        <p:spPr>
          <a:xfrm>
            <a:off x="2971800" y="609600"/>
            <a:ext cx="2590800" cy="1943100"/>
          </a:xfrm>
          <a:noFill/>
        </p:spPr>
      </p:pic>
      <p:sp>
        <p:nvSpPr>
          <p:cNvPr id="10243" name="Rectangle 3"/>
          <p:cNvSpPr>
            <a:spLocks noChangeArrowheads="1"/>
          </p:cNvSpPr>
          <p:nvPr/>
        </p:nvSpPr>
        <p:spPr bwMode="auto">
          <a:xfrm>
            <a:off x="2895600" y="2514600"/>
            <a:ext cx="2649538" cy="396875"/>
          </a:xfrm>
          <a:prstGeom prst="rect">
            <a:avLst/>
          </a:prstGeom>
          <a:noFill/>
          <a:ln w="9525">
            <a:noFill/>
            <a:miter lim="800000"/>
            <a:headEnd/>
            <a:tailEnd/>
          </a:ln>
        </p:spPr>
        <p:txBody>
          <a:bodyPr wrap="none" anchor="ctr">
            <a:spAutoFit/>
          </a:bodyPr>
          <a:lstStyle/>
          <a:p>
            <a:r>
              <a:rPr lang="en-US" sz="2000" dirty="0"/>
              <a:t>Engine Block (Al-alloy)</a:t>
            </a:r>
          </a:p>
        </p:txBody>
      </p:sp>
      <p:sp>
        <p:nvSpPr>
          <p:cNvPr id="10244" name="Text Box 11"/>
          <p:cNvSpPr txBox="1">
            <a:spLocks noChangeArrowheads="1"/>
          </p:cNvSpPr>
          <p:nvPr/>
        </p:nvSpPr>
        <p:spPr bwMode="auto">
          <a:xfrm>
            <a:off x="0" y="0"/>
            <a:ext cx="8382000" cy="646331"/>
          </a:xfrm>
          <a:prstGeom prst="rect">
            <a:avLst/>
          </a:prstGeom>
          <a:noFill/>
          <a:ln w="9525">
            <a:noFill/>
            <a:miter lim="800000"/>
            <a:headEnd/>
            <a:tailEnd/>
          </a:ln>
        </p:spPr>
        <p:txBody>
          <a:bodyPr wrap="square">
            <a:spAutoFit/>
          </a:bodyPr>
          <a:lstStyle/>
          <a:p>
            <a:pPr>
              <a:spcBef>
                <a:spcPct val="50000"/>
              </a:spcBef>
            </a:pPr>
            <a:r>
              <a:rPr lang="en-US" sz="3600" dirty="0">
                <a:latin typeface="Arial Narrow" pitchFamily="34" charset="0"/>
              </a:rPr>
              <a:t>Application of </a:t>
            </a:r>
            <a:r>
              <a:rPr lang="en-US" sz="3600" dirty="0" smtClean="0">
                <a:latin typeface="Arial Narrow" pitchFamily="34" charset="0"/>
              </a:rPr>
              <a:t>casting- </a:t>
            </a:r>
            <a:r>
              <a:rPr lang="en-US" dirty="0" smtClean="0">
                <a:latin typeface="Arial Narrow" pitchFamily="34" charset="0"/>
              </a:rPr>
              <a:t>Design and material versatility</a:t>
            </a:r>
            <a:endParaRPr lang="en-US" dirty="0">
              <a:latin typeface="Arial Narrow" pitchFamily="34" charset="0"/>
            </a:endParaRPr>
          </a:p>
        </p:txBody>
      </p:sp>
      <p:pic>
        <p:nvPicPr>
          <p:cNvPr id="10245" name="Picture 2"/>
          <p:cNvPicPr>
            <a:picLocks noChangeAspect="1" noChangeArrowheads="1"/>
          </p:cNvPicPr>
          <p:nvPr/>
        </p:nvPicPr>
        <p:blipFill>
          <a:blip r:embed="rId4"/>
          <a:srcRect/>
          <a:stretch>
            <a:fillRect/>
          </a:stretch>
        </p:blipFill>
        <p:spPr bwMode="auto">
          <a:xfrm>
            <a:off x="228600" y="609601"/>
            <a:ext cx="2633903" cy="2209800"/>
          </a:xfrm>
          <a:prstGeom prst="rect">
            <a:avLst/>
          </a:prstGeom>
          <a:noFill/>
          <a:ln w="9525">
            <a:noFill/>
            <a:miter lim="800000"/>
            <a:headEnd/>
            <a:tailEnd/>
          </a:ln>
        </p:spPr>
      </p:pic>
      <p:sp>
        <p:nvSpPr>
          <p:cNvPr id="10246" name="Text Box 3"/>
          <p:cNvSpPr txBox="1">
            <a:spLocks noChangeArrowheads="1"/>
          </p:cNvSpPr>
          <p:nvPr/>
        </p:nvSpPr>
        <p:spPr bwMode="auto">
          <a:xfrm>
            <a:off x="152400" y="2286000"/>
            <a:ext cx="3048000" cy="396875"/>
          </a:xfrm>
          <a:prstGeom prst="rect">
            <a:avLst/>
          </a:prstGeom>
          <a:noFill/>
          <a:ln w="9525">
            <a:noFill/>
            <a:miter lim="800000"/>
            <a:headEnd/>
            <a:tailEnd/>
          </a:ln>
        </p:spPr>
        <p:txBody>
          <a:bodyPr wrap="square">
            <a:spAutoFit/>
          </a:bodyPr>
          <a:lstStyle/>
          <a:p>
            <a:pPr>
              <a:spcBef>
                <a:spcPct val="50000"/>
              </a:spcBef>
            </a:pPr>
            <a:r>
              <a:rPr lang="en-US" sz="2000" dirty="0">
                <a:solidFill>
                  <a:schemeClr val="bg1"/>
                </a:solidFill>
              </a:rPr>
              <a:t>Pump housing  (Cast iron)</a:t>
            </a:r>
          </a:p>
        </p:txBody>
      </p:sp>
      <p:pic>
        <p:nvPicPr>
          <p:cNvPr id="10247" name="Picture 4"/>
          <p:cNvPicPr>
            <a:picLocks noChangeAspect="1" noChangeArrowheads="1"/>
          </p:cNvPicPr>
          <p:nvPr/>
        </p:nvPicPr>
        <p:blipFill>
          <a:blip r:embed="rId5"/>
          <a:srcRect/>
          <a:stretch>
            <a:fillRect/>
          </a:stretch>
        </p:blipFill>
        <p:spPr bwMode="auto">
          <a:xfrm>
            <a:off x="152400" y="3124200"/>
            <a:ext cx="3505200" cy="1735020"/>
          </a:xfrm>
          <a:prstGeom prst="rect">
            <a:avLst/>
          </a:prstGeom>
          <a:noFill/>
          <a:ln w="9525">
            <a:noFill/>
            <a:miter lim="800000"/>
            <a:headEnd/>
            <a:tailEnd/>
          </a:ln>
        </p:spPr>
      </p:pic>
      <p:sp>
        <p:nvSpPr>
          <p:cNvPr id="10248" name="Text Box 7"/>
          <p:cNvSpPr txBox="1">
            <a:spLocks noChangeArrowheads="1"/>
          </p:cNvSpPr>
          <p:nvPr/>
        </p:nvSpPr>
        <p:spPr bwMode="auto">
          <a:xfrm>
            <a:off x="42470" y="4419600"/>
            <a:ext cx="4038600" cy="457200"/>
          </a:xfrm>
          <a:prstGeom prst="rect">
            <a:avLst/>
          </a:prstGeom>
          <a:noFill/>
          <a:ln w="9525">
            <a:noFill/>
            <a:miter lim="800000"/>
            <a:headEnd/>
            <a:tailEnd/>
          </a:ln>
        </p:spPr>
        <p:txBody>
          <a:bodyPr>
            <a:spAutoFit/>
          </a:bodyPr>
          <a:lstStyle/>
          <a:p>
            <a:pPr>
              <a:spcBef>
                <a:spcPct val="50000"/>
              </a:spcBef>
            </a:pPr>
            <a:r>
              <a:rPr lang="en-US" dirty="0">
                <a:solidFill>
                  <a:schemeClr val="bg1"/>
                </a:solidFill>
              </a:rPr>
              <a:t>Rail bogie side frames (Steel)</a:t>
            </a:r>
          </a:p>
        </p:txBody>
      </p:sp>
      <p:pic>
        <p:nvPicPr>
          <p:cNvPr id="10250" name="Picture 9"/>
          <p:cNvPicPr>
            <a:picLocks noChangeAspect="1" noChangeArrowheads="1"/>
          </p:cNvPicPr>
          <p:nvPr/>
        </p:nvPicPr>
        <p:blipFill>
          <a:blip r:embed="rId6" cstate="print"/>
          <a:srcRect/>
          <a:stretch>
            <a:fillRect/>
          </a:stretch>
        </p:blipFill>
        <p:spPr bwMode="auto">
          <a:xfrm>
            <a:off x="5715000" y="3216285"/>
            <a:ext cx="1416050" cy="1660515"/>
          </a:xfrm>
          <a:prstGeom prst="rect">
            <a:avLst/>
          </a:prstGeom>
          <a:noFill/>
          <a:ln w="9525">
            <a:noFill/>
            <a:miter lim="800000"/>
            <a:headEnd/>
            <a:tailEnd/>
          </a:ln>
        </p:spPr>
      </p:pic>
      <p:pic>
        <p:nvPicPr>
          <p:cNvPr id="10251" name="Picture 10"/>
          <p:cNvPicPr>
            <a:picLocks noChangeAspect="1" noChangeArrowheads="1"/>
          </p:cNvPicPr>
          <p:nvPr/>
        </p:nvPicPr>
        <p:blipFill>
          <a:blip r:embed="rId7" cstate="print"/>
          <a:srcRect/>
          <a:stretch>
            <a:fillRect/>
          </a:stretch>
        </p:blipFill>
        <p:spPr bwMode="auto">
          <a:xfrm>
            <a:off x="3810000" y="3124200"/>
            <a:ext cx="1905000" cy="1583779"/>
          </a:xfrm>
          <a:prstGeom prst="rect">
            <a:avLst/>
          </a:prstGeom>
          <a:noFill/>
          <a:ln w="9525">
            <a:noFill/>
            <a:miter lim="800000"/>
            <a:headEnd/>
            <a:tailEnd/>
          </a:ln>
        </p:spPr>
      </p:pic>
      <p:sp>
        <p:nvSpPr>
          <p:cNvPr id="10253" name="Text Box 12"/>
          <p:cNvSpPr txBox="1">
            <a:spLocks noChangeArrowheads="1"/>
          </p:cNvSpPr>
          <p:nvPr/>
        </p:nvSpPr>
        <p:spPr bwMode="auto">
          <a:xfrm>
            <a:off x="3886200" y="4572000"/>
            <a:ext cx="2057400" cy="646331"/>
          </a:xfrm>
          <a:prstGeom prst="rect">
            <a:avLst/>
          </a:prstGeom>
          <a:noFill/>
          <a:ln w="9525">
            <a:noFill/>
            <a:miter lim="800000"/>
            <a:headEnd/>
            <a:tailEnd/>
          </a:ln>
        </p:spPr>
        <p:txBody>
          <a:bodyPr wrap="square">
            <a:spAutoFit/>
          </a:bodyPr>
          <a:lstStyle/>
          <a:p>
            <a:pPr>
              <a:spcBef>
                <a:spcPct val="50000"/>
              </a:spcBef>
            </a:pPr>
            <a:r>
              <a:rPr lang="en-US" sz="1800" dirty="0"/>
              <a:t>Wheel of racing </a:t>
            </a:r>
            <a:r>
              <a:rPr lang="en-US" sz="1800" dirty="0" smtClean="0"/>
              <a:t>cars </a:t>
            </a:r>
            <a:r>
              <a:rPr lang="en-US" sz="1800" dirty="0"/>
              <a:t>(Mg-alloy)</a:t>
            </a:r>
          </a:p>
        </p:txBody>
      </p:sp>
      <p:sp>
        <p:nvSpPr>
          <p:cNvPr id="10254" name="Text Box 13"/>
          <p:cNvSpPr txBox="1">
            <a:spLocks noChangeArrowheads="1"/>
          </p:cNvSpPr>
          <p:nvPr/>
        </p:nvSpPr>
        <p:spPr bwMode="auto">
          <a:xfrm>
            <a:off x="5791200" y="4763869"/>
            <a:ext cx="1524000" cy="646331"/>
          </a:xfrm>
          <a:prstGeom prst="rect">
            <a:avLst/>
          </a:prstGeom>
          <a:noFill/>
          <a:ln w="9525">
            <a:noFill/>
            <a:miter lim="800000"/>
            <a:headEnd/>
            <a:tailEnd/>
          </a:ln>
        </p:spPr>
        <p:txBody>
          <a:bodyPr wrap="square">
            <a:spAutoFit/>
          </a:bodyPr>
          <a:lstStyle/>
          <a:p>
            <a:pPr>
              <a:spcBef>
                <a:spcPct val="50000"/>
              </a:spcBef>
            </a:pPr>
            <a:r>
              <a:rPr lang="en-US" sz="1800" dirty="0">
                <a:solidFill>
                  <a:srgbClr val="CC0000"/>
                </a:solidFill>
              </a:rPr>
              <a:t>Ancient statue (Bronze)</a:t>
            </a:r>
          </a:p>
        </p:txBody>
      </p:sp>
      <p:pic>
        <p:nvPicPr>
          <p:cNvPr id="5122" name="Picture 2" descr="https://encrypted-tbn3.gstatic.com/images?q=tbn:ANd9GcQWdcYVcKWQJnrgUIj9xoe8i-IEeQ6in8d9NbCZgjF0vabW44P_"/>
          <p:cNvPicPr>
            <a:picLocks noChangeAspect="1" noChangeArrowheads="1"/>
          </p:cNvPicPr>
          <p:nvPr/>
        </p:nvPicPr>
        <p:blipFill>
          <a:blip r:embed="rId8"/>
          <a:srcRect/>
          <a:stretch>
            <a:fillRect/>
          </a:stretch>
        </p:blipFill>
        <p:spPr bwMode="auto">
          <a:xfrm>
            <a:off x="7239000" y="3048000"/>
            <a:ext cx="1285875" cy="973821"/>
          </a:xfrm>
          <a:prstGeom prst="rect">
            <a:avLst/>
          </a:prstGeom>
          <a:noFill/>
        </p:spPr>
      </p:pic>
      <p:sp>
        <p:nvSpPr>
          <p:cNvPr id="16" name="TextBox 15"/>
          <p:cNvSpPr txBox="1"/>
          <p:nvPr/>
        </p:nvSpPr>
        <p:spPr>
          <a:xfrm>
            <a:off x="7086600" y="3810000"/>
            <a:ext cx="2133600" cy="1015663"/>
          </a:xfrm>
          <a:prstGeom prst="rect">
            <a:avLst/>
          </a:prstGeom>
          <a:noFill/>
        </p:spPr>
        <p:txBody>
          <a:bodyPr wrap="square" rtlCol="0">
            <a:spAutoFit/>
          </a:bodyPr>
          <a:lstStyle/>
          <a:p>
            <a:r>
              <a:rPr lang="en-US" sz="2000" dirty="0" smtClean="0"/>
              <a:t>Dental implants (cobalt-chromium alloy)</a:t>
            </a:r>
            <a:endParaRPr lang="en-US" sz="2000" dirty="0"/>
          </a:p>
        </p:txBody>
      </p:sp>
      <p:pic>
        <p:nvPicPr>
          <p:cNvPr id="5124" name="Picture 4" descr="https://upload.wikimedia.org/wikipedia/commons/thumb/f/f9/Turbinenschaufel_RB199.jpg/200px-Turbinenschaufel_RB199.jpg"/>
          <p:cNvPicPr>
            <a:picLocks noChangeAspect="1" noChangeArrowheads="1"/>
          </p:cNvPicPr>
          <p:nvPr/>
        </p:nvPicPr>
        <p:blipFill>
          <a:blip r:embed="rId9"/>
          <a:srcRect/>
          <a:stretch>
            <a:fillRect/>
          </a:stretch>
        </p:blipFill>
        <p:spPr bwMode="auto">
          <a:xfrm>
            <a:off x="5640049" y="565880"/>
            <a:ext cx="3333747" cy="2133600"/>
          </a:xfrm>
          <a:prstGeom prst="rect">
            <a:avLst/>
          </a:prstGeom>
          <a:noFill/>
        </p:spPr>
      </p:pic>
      <p:sp>
        <p:nvSpPr>
          <p:cNvPr id="18" name="Rectangle 3"/>
          <p:cNvSpPr>
            <a:spLocks noChangeArrowheads="1"/>
          </p:cNvSpPr>
          <p:nvPr/>
        </p:nvSpPr>
        <p:spPr bwMode="auto">
          <a:xfrm>
            <a:off x="5808662" y="2340114"/>
            <a:ext cx="3033779" cy="707886"/>
          </a:xfrm>
          <a:prstGeom prst="rect">
            <a:avLst/>
          </a:prstGeom>
          <a:noFill/>
          <a:ln w="9525">
            <a:noFill/>
            <a:miter lim="800000"/>
            <a:headEnd/>
            <a:tailEnd/>
          </a:ln>
        </p:spPr>
        <p:txBody>
          <a:bodyPr wrap="none" anchor="ctr">
            <a:spAutoFit/>
          </a:bodyPr>
          <a:lstStyle/>
          <a:p>
            <a:r>
              <a:rPr lang="en-US" sz="2000" dirty="0" smtClean="0"/>
              <a:t>Turbine blade for jet engine</a:t>
            </a:r>
          </a:p>
          <a:p>
            <a:r>
              <a:rPr lang="en-US" sz="2000" dirty="0" smtClean="0"/>
              <a:t> (Ni-alloy)</a:t>
            </a:r>
            <a:endParaRPr lang="en-US" sz="2000" dirty="0"/>
          </a:p>
        </p:txBody>
      </p:sp>
      <p:pic>
        <p:nvPicPr>
          <p:cNvPr id="17" name="Picture 2"/>
          <p:cNvPicPr>
            <a:picLocks noChangeAspect="1" noChangeArrowheads="1"/>
          </p:cNvPicPr>
          <p:nvPr/>
        </p:nvPicPr>
        <p:blipFill>
          <a:blip r:embed="rId10"/>
          <a:srcRect/>
          <a:stretch>
            <a:fillRect/>
          </a:stretch>
        </p:blipFill>
        <p:spPr bwMode="auto">
          <a:xfrm>
            <a:off x="762000" y="304800"/>
            <a:ext cx="7239000" cy="549005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Box 4"/>
          <p:cNvSpPr txBox="1">
            <a:spLocks noChangeArrowheads="1"/>
          </p:cNvSpPr>
          <p:nvPr/>
        </p:nvSpPr>
        <p:spPr bwMode="auto">
          <a:xfrm>
            <a:off x="228600" y="0"/>
            <a:ext cx="5334000" cy="641350"/>
          </a:xfrm>
          <a:prstGeom prst="rect">
            <a:avLst/>
          </a:prstGeom>
          <a:noFill/>
          <a:ln w="9525">
            <a:noFill/>
            <a:miter lim="800000"/>
            <a:headEnd/>
            <a:tailEnd/>
          </a:ln>
          <a:effectLst/>
        </p:spPr>
        <p:txBody>
          <a:bodyPr>
            <a:spAutoFit/>
          </a:bodyPr>
          <a:lstStyle/>
          <a:p>
            <a:pPr>
              <a:spcBef>
                <a:spcPct val="50000"/>
              </a:spcBef>
            </a:pPr>
            <a:r>
              <a:rPr lang="en-US" sz="3600">
                <a:latin typeface="Arial Narrow" pitchFamily="34" charset="0"/>
              </a:rPr>
              <a:t>AFS grain fineness number</a:t>
            </a:r>
          </a:p>
        </p:txBody>
      </p:sp>
      <p:grpSp>
        <p:nvGrpSpPr>
          <p:cNvPr id="2" name="Group 34"/>
          <p:cNvGrpSpPr>
            <a:grpSpLocks/>
          </p:cNvGrpSpPr>
          <p:nvPr/>
        </p:nvGrpSpPr>
        <p:grpSpPr bwMode="auto">
          <a:xfrm>
            <a:off x="7086600" y="990600"/>
            <a:ext cx="1600200" cy="3886200"/>
            <a:chOff x="3840" y="624"/>
            <a:chExt cx="1008" cy="2448"/>
          </a:xfrm>
        </p:grpSpPr>
        <p:sp>
          <p:nvSpPr>
            <p:cNvPr id="96263" name="Rectangle 7"/>
            <p:cNvSpPr>
              <a:spLocks noChangeArrowheads="1"/>
            </p:cNvSpPr>
            <p:nvPr/>
          </p:nvSpPr>
          <p:spPr bwMode="auto">
            <a:xfrm>
              <a:off x="3888" y="672"/>
              <a:ext cx="912" cy="2400"/>
            </a:xfrm>
            <a:prstGeom prst="rect">
              <a:avLst/>
            </a:prstGeom>
            <a:noFill/>
            <a:ln w="28575">
              <a:solidFill>
                <a:schemeClr val="tx1"/>
              </a:solidFill>
              <a:miter lim="800000"/>
              <a:headEnd/>
              <a:tailEnd/>
            </a:ln>
            <a:effectLst/>
          </p:spPr>
          <p:txBody>
            <a:bodyPr wrap="none" anchor="ctr"/>
            <a:lstStyle/>
            <a:p>
              <a:endParaRPr lang="en-US"/>
            </a:p>
          </p:txBody>
        </p:sp>
        <p:sp>
          <p:nvSpPr>
            <p:cNvPr id="96265" name="Line 9"/>
            <p:cNvSpPr>
              <a:spLocks noChangeShapeType="1"/>
            </p:cNvSpPr>
            <p:nvPr/>
          </p:nvSpPr>
          <p:spPr bwMode="auto">
            <a:xfrm>
              <a:off x="3840" y="658"/>
              <a:ext cx="1008" cy="0"/>
            </a:xfrm>
            <a:prstGeom prst="line">
              <a:avLst/>
            </a:prstGeom>
            <a:noFill/>
            <a:ln w="57150">
              <a:solidFill>
                <a:schemeClr val="tx1"/>
              </a:solidFill>
              <a:round/>
              <a:headEnd/>
              <a:tailEnd/>
            </a:ln>
            <a:effectLst/>
          </p:spPr>
          <p:txBody>
            <a:bodyPr/>
            <a:lstStyle/>
            <a:p>
              <a:endParaRPr lang="en-US"/>
            </a:p>
          </p:txBody>
        </p:sp>
        <p:sp>
          <p:nvSpPr>
            <p:cNvPr id="96266" name="Line 10"/>
            <p:cNvSpPr>
              <a:spLocks noChangeShapeType="1"/>
            </p:cNvSpPr>
            <p:nvPr/>
          </p:nvSpPr>
          <p:spPr bwMode="auto">
            <a:xfrm>
              <a:off x="3888" y="864"/>
              <a:ext cx="912" cy="0"/>
            </a:xfrm>
            <a:prstGeom prst="line">
              <a:avLst/>
            </a:prstGeom>
            <a:noFill/>
            <a:ln w="9525">
              <a:solidFill>
                <a:schemeClr val="tx1"/>
              </a:solidFill>
              <a:round/>
              <a:headEnd/>
              <a:tailEnd/>
            </a:ln>
            <a:effectLst/>
          </p:spPr>
          <p:txBody>
            <a:bodyPr/>
            <a:lstStyle/>
            <a:p>
              <a:endParaRPr lang="en-US"/>
            </a:p>
          </p:txBody>
        </p:sp>
        <p:sp>
          <p:nvSpPr>
            <p:cNvPr id="96267" name="Line 11"/>
            <p:cNvSpPr>
              <a:spLocks noChangeShapeType="1"/>
            </p:cNvSpPr>
            <p:nvPr/>
          </p:nvSpPr>
          <p:spPr bwMode="auto">
            <a:xfrm>
              <a:off x="3888" y="1056"/>
              <a:ext cx="912" cy="0"/>
            </a:xfrm>
            <a:prstGeom prst="line">
              <a:avLst/>
            </a:prstGeom>
            <a:noFill/>
            <a:ln w="9525">
              <a:solidFill>
                <a:schemeClr val="tx1"/>
              </a:solidFill>
              <a:round/>
              <a:headEnd/>
              <a:tailEnd/>
            </a:ln>
            <a:effectLst/>
          </p:spPr>
          <p:txBody>
            <a:bodyPr/>
            <a:lstStyle/>
            <a:p>
              <a:endParaRPr lang="en-US"/>
            </a:p>
          </p:txBody>
        </p:sp>
        <p:sp>
          <p:nvSpPr>
            <p:cNvPr id="96268" name="Line 12"/>
            <p:cNvSpPr>
              <a:spLocks noChangeShapeType="1"/>
            </p:cNvSpPr>
            <p:nvPr/>
          </p:nvSpPr>
          <p:spPr bwMode="auto">
            <a:xfrm>
              <a:off x="3888" y="1248"/>
              <a:ext cx="912" cy="0"/>
            </a:xfrm>
            <a:prstGeom prst="line">
              <a:avLst/>
            </a:prstGeom>
            <a:noFill/>
            <a:ln w="9525">
              <a:solidFill>
                <a:schemeClr val="tx1"/>
              </a:solidFill>
              <a:round/>
              <a:headEnd/>
              <a:tailEnd/>
            </a:ln>
            <a:effectLst/>
          </p:spPr>
          <p:txBody>
            <a:bodyPr/>
            <a:lstStyle/>
            <a:p>
              <a:endParaRPr lang="en-US"/>
            </a:p>
          </p:txBody>
        </p:sp>
        <p:sp>
          <p:nvSpPr>
            <p:cNvPr id="96269" name="Line 13"/>
            <p:cNvSpPr>
              <a:spLocks noChangeShapeType="1"/>
            </p:cNvSpPr>
            <p:nvPr/>
          </p:nvSpPr>
          <p:spPr bwMode="auto">
            <a:xfrm>
              <a:off x="3888" y="1440"/>
              <a:ext cx="912" cy="0"/>
            </a:xfrm>
            <a:prstGeom prst="line">
              <a:avLst/>
            </a:prstGeom>
            <a:noFill/>
            <a:ln w="9525">
              <a:solidFill>
                <a:schemeClr val="tx1"/>
              </a:solidFill>
              <a:round/>
              <a:headEnd/>
              <a:tailEnd/>
            </a:ln>
            <a:effectLst/>
          </p:spPr>
          <p:txBody>
            <a:bodyPr/>
            <a:lstStyle/>
            <a:p>
              <a:endParaRPr lang="en-US"/>
            </a:p>
          </p:txBody>
        </p:sp>
        <p:sp>
          <p:nvSpPr>
            <p:cNvPr id="96270" name="Line 14"/>
            <p:cNvSpPr>
              <a:spLocks noChangeShapeType="1"/>
            </p:cNvSpPr>
            <p:nvPr/>
          </p:nvSpPr>
          <p:spPr bwMode="auto">
            <a:xfrm>
              <a:off x="3888" y="1632"/>
              <a:ext cx="912" cy="0"/>
            </a:xfrm>
            <a:prstGeom prst="line">
              <a:avLst/>
            </a:prstGeom>
            <a:noFill/>
            <a:ln w="9525">
              <a:solidFill>
                <a:schemeClr val="tx1"/>
              </a:solidFill>
              <a:round/>
              <a:headEnd/>
              <a:tailEnd/>
            </a:ln>
            <a:effectLst/>
          </p:spPr>
          <p:txBody>
            <a:bodyPr/>
            <a:lstStyle/>
            <a:p>
              <a:endParaRPr lang="en-US"/>
            </a:p>
          </p:txBody>
        </p:sp>
        <p:sp>
          <p:nvSpPr>
            <p:cNvPr id="96271" name="Line 15"/>
            <p:cNvSpPr>
              <a:spLocks noChangeShapeType="1"/>
            </p:cNvSpPr>
            <p:nvPr/>
          </p:nvSpPr>
          <p:spPr bwMode="auto">
            <a:xfrm>
              <a:off x="3888" y="1824"/>
              <a:ext cx="912" cy="0"/>
            </a:xfrm>
            <a:prstGeom prst="line">
              <a:avLst/>
            </a:prstGeom>
            <a:noFill/>
            <a:ln w="9525">
              <a:solidFill>
                <a:schemeClr val="tx1"/>
              </a:solidFill>
              <a:round/>
              <a:headEnd/>
              <a:tailEnd/>
            </a:ln>
            <a:effectLst/>
          </p:spPr>
          <p:txBody>
            <a:bodyPr/>
            <a:lstStyle/>
            <a:p>
              <a:endParaRPr lang="en-US"/>
            </a:p>
          </p:txBody>
        </p:sp>
        <p:sp>
          <p:nvSpPr>
            <p:cNvPr id="96272" name="Line 16"/>
            <p:cNvSpPr>
              <a:spLocks noChangeShapeType="1"/>
            </p:cNvSpPr>
            <p:nvPr/>
          </p:nvSpPr>
          <p:spPr bwMode="auto">
            <a:xfrm>
              <a:off x="3888" y="2016"/>
              <a:ext cx="912" cy="0"/>
            </a:xfrm>
            <a:prstGeom prst="line">
              <a:avLst/>
            </a:prstGeom>
            <a:noFill/>
            <a:ln w="9525">
              <a:solidFill>
                <a:schemeClr val="tx1"/>
              </a:solidFill>
              <a:round/>
              <a:headEnd/>
              <a:tailEnd/>
            </a:ln>
            <a:effectLst/>
          </p:spPr>
          <p:txBody>
            <a:bodyPr/>
            <a:lstStyle/>
            <a:p>
              <a:endParaRPr lang="en-US"/>
            </a:p>
          </p:txBody>
        </p:sp>
        <p:sp>
          <p:nvSpPr>
            <p:cNvPr id="96273" name="Line 17"/>
            <p:cNvSpPr>
              <a:spLocks noChangeShapeType="1"/>
            </p:cNvSpPr>
            <p:nvPr/>
          </p:nvSpPr>
          <p:spPr bwMode="auto">
            <a:xfrm>
              <a:off x="3888" y="2208"/>
              <a:ext cx="912" cy="0"/>
            </a:xfrm>
            <a:prstGeom prst="line">
              <a:avLst/>
            </a:prstGeom>
            <a:noFill/>
            <a:ln w="9525">
              <a:solidFill>
                <a:schemeClr val="tx1"/>
              </a:solidFill>
              <a:round/>
              <a:headEnd/>
              <a:tailEnd/>
            </a:ln>
            <a:effectLst/>
          </p:spPr>
          <p:txBody>
            <a:bodyPr/>
            <a:lstStyle/>
            <a:p>
              <a:endParaRPr lang="en-US"/>
            </a:p>
          </p:txBody>
        </p:sp>
        <p:sp>
          <p:nvSpPr>
            <p:cNvPr id="96274" name="Line 18"/>
            <p:cNvSpPr>
              <a:spLocks noChangeShapeType="1"/>
            </p:cNvSpPr>
            <p:nvPr/>
          </p:nvSpPr>
          <p:spPr bwMode="auto">
            <a:xfrm>
              <a:off x="3888" y="2400"/>
              <a:ext cx="912" cy="0"/>
            </a:xfrm>
            <a:prstGeom prst="line">
              <a:avLst/>
            </a:prstGeom>
            <a:noFill/>
            <a:ln w="9525">
              <a:solidFill>
                <a:schemeClr val="tx1"/>
              </a:solidFill>
              <a:round/>
              <a:headEnd/>
              <a:tailEnd/>
            </a:ln>
            <a:effectLst/>
          </p:spPr>
          <p:txBody>
            <a:bodyPr/>
            <a:lstStyle/>
            <a:p>
              <a:endParaRPr lang="en-US"/>
            </a:p>
          </p:txBody>
        </p:sp>
        <p:sp>
          <p:nvSpPr>
            <p:cNvPr id="96275" name="Line 19"/>
            <p:cNvSpPr>
              <a:spLocks noChangeShapeType="1"/>
            </p:cNvSpPr>
            <p:nvPr/>
          </p:nvSpPr>
          <p:spPr bwMode="auto">
            <a:xfrm>
              <a:off x="3888" y="2592"/>
              <a:ext cx="912" cy="0"/>
            </a:xfrm>
            <a:prstGeom prst="line">
              <a:avLst/>
            </a:prstGeom>
            <a:noFill/>
            <a:ln w="9525">
              <a:solidFill>
                <a:schemeClr val="tx1"/>
              </a:solidFill>
              <a:round/>
              <a:headEnd/>
              <a:tailEnd/>
            </a:ln>
            <a:effectLst/>
          </p:spPr>
          <p:txBody>
            <a:bodyPr/>
            <a:lstStyle/>
            <a:p>
              <a:endParaRPr lang="en-US"/>
            </a:p>
          </p:txBody>
        </p:sp>
        <p:sp>
          <p:nvSpPr>
            <p:cNvPr id="96276" name="Line 20"/>
            <p:cNvSpPr>
              <a:spLocks noChangeShapeType="1"/>
            </p:cNvSpPr>
            <p:nvPr/>
          </p:nvSpPr>
          <p:spPr bwMode="auto">
            <a:xfrm>
              <a:off x="3888" y="2784"/>
              <a:ext cx="912" cy="0"/>
            </a:xfrm>
            <a:prstGeom prst="line">
              <a:avLst/>
            </a:prstGeom>
            <a:noFill/>
            <a:ln w="9525">
              <a:solidFill>
                <a:schemeClr val="tx1"/>
              </a:solidFill>
              <a:round/>
              <a:headEnd/>
              <a:tailEnd/>
            </a:ln>
            <a:effectLst/>
          </p:spPr>
          <p:txBody>
            <a:bodyPr/>
            <a:lstStyle/>
            <a:p>
              <a:endParaRPr lang="en-US"/>
            </a:p>
          </p:txBody>
        </p:sp>
        <p:sp>
          <p:nvSpPr>
            <p:cNvPr id="96277" name="Text Box 21"/>
            <p:cNvSpPr txBox="1">
              <a:spLocks noChangeArrowheads="1"/>
            </p:cNvSpPr>
            <p:nvPr/>
          </p:nvSpPr>
          <p:spPr bwMode="auto">
            <a:xfrm>
              <a:off x="4224" y="624"/>
              <a:ext cx="240"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6</a:t>
              </a:r>
            </a:p>
          </p:txBody>
        </p:sp>
        <p:sp>
          <p:nvSpPr>
            <p:cNvPr id="96278" name="Text Box 22"/>
            <p:cNvSpPr txBox="1">
              <a:spLocks noChangeArrowheads="1"/>
            </p:cNvSpPr>
            <p:nvPr/>
          </p:nvSpPr>
          <p:spPr bwMode="auto">
            <a:xfrm>
              <a:off x="4224" y="806"/>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12</a:t>
              </a:r>
            </a:p>
          </p:txBody>
        </p:sp>
        <p:sp>
          <p:nvSpPr>
            <p:cNvPr id="96279" name="Text Box 23"/>
            <p:cNvSpPr txBox="1">
              <a:spLocks noChangeArrowheads="1"/>
            </p:cNvSpPr>
            <p:nvPr/>
          </p:nvSpPr>
          <p:spPr bwMode="auto">
            <a:xfrm>
              <a:off x="4224" y="1008"/>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20</a:t>
              </a:r>
            </a:p>
          </p:txBody>
        </p:sp>
        <p:sp>
          <p:nvSpPr>
            <p:cNvPr id="96280" name="Text Box 24"/>
            <p:cNvSpPr txBox="1">
              <a:spLocks noChangeArrowheads="1"/>
            </p:cNvSpPr>
            <p:nvPr/>
          </p:nvSpPr>
          <p:spPr bwMode="auto">
            <a:xfrm>
              <a:off x="4224" y="1200"/>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30</a:t>
              </a:r>
            </a:p>
          </p:txBody>
        </p:sp>
        <p:sp>
          <p:nvSpPr>
            <p:cNvPr id="96281" name="Text Box 25"/>
            <p:cNvSpPr txBox="1">
              <a:spLocks noChangeArrowheads="1"/>
            </p:cNvSpPr>
            <p:nvPr/>
          </p:nvSpPr>
          <p:spPr bwMode="auto">
            <a:xfrm>
              <a:off x="4224" y="1392"/>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40</a:t>
              </a:r>
            </a:p>
          </p:txBody>
        </p:sp>
        <p:sp>
          <p:nvSpPr>
            <p:cNvPr id="96282" name="Text Box 26"/>
            <p:cNvSpPr txBox="1">
              <a:spLocks noChangeArrowheads="1"/>
            </p:cNvSpPr>
            <p:nvPr/>
          </p:nvSpPr>
          <p:spPr bwMode="auto">
            <a:xfrm>
              <a:off x="4224" y="1584"/>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50</a:t>
              </a:r>
            </a:p>
          </p:txBody>
        </p:sp>
        <p:sp>
          <p:nvSpPr>
            <p:cNvPr id="96283" name="Text Box 27"/>
            <p:cNvSpPr txBox="1">
              <a:spLocks noChangeArrowheads="1"/>
            </p:cNvSpPr>
            <p:nvPr/>
          </p:nvSpPr>
          <p:spPr bwMode="auto">
            <a:xfrm>
              <a:off x="4224" y="1814"/>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70</a:t>
              </a:r>
            </a:p>
          </p:txBody>
        </p:sp>
        <p:sp>
          <p:nvSpPr>
            <p:cNvPr id="96284" name="Text Box 28"/>
            <p:cNvSpPr txBox="1">
              <a:spLocks noChangeArrowheads="1"/>
            </p:cNvSpPr>
            <p:nvPr/>
          </p:nvSpPr>
          <p:spPr bwMode="auto">
            <a:xfrm>
              <a:off x="4224" y="2006"/>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100</a:t>
              </a:r>
            </a:p>
          </p:txBody>
        </p:sp>
        <p:sp>
          <p:nvSpPr>
            <p:cNvPr id="96285" name="Text Box 29"/>
            <p:cNvSpPr txBox="1">
              <a:spLocks noChangeArrowheads="1"/>
            </p:cNvSpPr>
            <p:nvPr/>
          </p:nvSpPr>
          <p:spPr bwMode="auto">
            <a:xfrm>
              <a:off x="4224" y="2198"/>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140</a:t>
              </a:r>
            </a:p>
          </p:txBody>
        </p:sp>
        <p:sp>
          <p:nvSpPr>
            <p:cNvPr id="96286" name="Text Box 30"/>
            <p:cNvSpPr txBox="1">
              <a:spLocks noChangeArrowheads="1"/>
            </p:cNvSpPr>
            <p:nvPr/>
          </p:nvSpPr>
          <p:spPr bwMode="auto">
            <a:xfrm>
              <a:off x="4224" y="2390"/>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200</a:t>
              </a:r>
            </a:p>
          </p:txBody>
        </p:sp>
        <p:sp>
          <p:nvSpPr>
            <p:cNvPr id="96287" name="Text Box 31"/>
            <p:cNvSpPr txBox="1">
              <a:spLocks noChangeArrowheads="1"/>
            </p:cNvSpPr>
            <p:nvPr/>
          </p:nvSpPr>
          <p:spPr bwMode="auto">
            <a:xfrm>
              <a:off x="4224" y="2544"/>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270</a:t>
              </a:r>
            </a:p>
          </p:txBody>
        </p:sp>
        <p:sp>
          <p:nvSpPr>
            <p:cNvPr id="96288" name="Text Box 32"/>
            <p:cNvSpPr txBox="1">
              <a:spLocks noChangeArrowheads="1"/>
            </p:cNvSpPr>
            <p:nvPr/>
          </p:nvSpPr>
          <p:spPr bwMode="auto">
            <a:xfrm>
              <a:off x="4224" y="2822"/>
              <a:ext cx="480"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PAN</a:t>
              </a:r>
            </a:p>
          </p:txBody>
        </p:sp>
      </p:grpSp>
      <p:sp>
        <p:nvSpPr>
          <p:cNvPr id="96289" name="Text Box 33"/>
          <p:cNvSpPr txBox="1">
            <a:spLocks noChangeArrowheads="1"/>
          </p:cNvSpPr>
          <p:nvPr/>
        </p:nvSpPr>
        <p:spPr bwMode="auto">
          <a:xfrm>
            <a:off x="304800" y="814388"/>
            <a:ext cx="6705600" cy="4656137"/>
          </a:xfrm>
          <a:prstGeom prst="rect">
            <a:avLst/>
          </a:prstGeom>
          <a:noFill/>
          <a:ln w="9525">
            <a:noFill/>
            <a:miter lim="800000"/>
            <a:headEnd/>
            <a:tailEnd/>
          </a:ln>
          <a:effectLst/>
        </p:spPr>
        <p:txBody>
          <a:bodyPr>
            <a:spAutoFit/>
          </a:bodyPr>
          <a:lstStyle/>
          <a:p>
            <a:pPr marL="457200" indent="-457200">
              <a:spcBef>
                <a:spcPct val="50000"/>
              </a:spcBef>
              <a:buFontTx/>
              <a:buAutoNum type="arabicPeriod"/>
            </a:pPr>
            <a:r>
              <a:rPr lang="en-US" sz="2600">
                <a:latin typeface="Arial Narrow" pitchFamily="34" charset="0"/>
              </a:rPr>
              <a:t>Take 50 gm of dried sand on the topmost sieve. The whole assembly is placed on the sieve shaker and is agitate for 15 minutes.</a:t>
            </a:r>
          </a:p>
          <a:p>
            <a:pPr marL="457200" indent="-457200">
              <a:spcBef>
                <a:spcPct val="50000"/>
              </a:spcBef>
              <a:buFontTx/>
              <a:buAutoNum type="arabicPeriod"/>
            </a:pPr>
            <a:r>
              <a:rPr lang="en-US" sz="2600">
                <a:latin typeface="Arial Narrow" pitchFamily="34" charset="0"/>
              </a:rPr>
              <a:t>Weigh the amount of sand remaining on each sieve and record in terms of % of original 50gm sample.</a:t>
            </a:r>
          </a:p>
          <a:p>
            <a:pPr marL="457200" indent="-457200">
              <a:spcBef>
                <a:spcPct val="50000"/>
              </a:spcBef>
              <a:buFontTx/>
              <a:buAutoNum type="arabicPeriod"/>
            </a:pPr>
            <a:r>
              <a:rPr lang="en-US" sz="2600">
                <a:latin typeface="Arial Narrow" pitchFamily="34" charset="0"/>
              </a:rPr>
              <a:t>Multiply the results for each sieve by a multiplying factor.</a:t>
            </a:r>
          </a:p>
          <a:p>
            <a:pPr marL="457200" indent="-457200">
              <a:spcBef>
                <a:spcPct val="50000"/>
              </a:spcBef>
              <a:buFontTx/>
              <a:buAutoNum type="arabicPeriod"/>
            </a:pPr>
            <a:r>
              <a:rPr lang="en-US" sz="2600">
                <a:latin typeface="Arial Narrow" pitchFamily="34" charset="0"/>
              </a:rPr>
              <a:t>The multiplication products are summed and then divided by sum of grain % obtained.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7437" name="Group 157"/>
          <p:cNvGraphicFramePr>
            <a:graphicFrameLocks noGrp="1"/>
          </p:cNvGraphicFramePr>
          <p:nvPr>
            <p:ph/>
          </p:nvPr>
        </p:nvGraphicFramePr>
        <p:xfrm>
          <a:off x="381000" y="0"/>
          <a:ext cx="8382000" cy="5884545"/>
        </p:xfrm>
        <a:graphic>
          <a:graphicData uri="http://schemas.openxmlformats.org/drawingml/2006/table">
            <a:tbl>
              <a:tblPr/>
              <a:tblGrid>
                <a:gridCol w="1089025"/>
                <a:gridCol w="1120775"/>
                <a:gridCol w="1676400"/>
                <a:gridCol w="1600200"/>
                <a:gridCol w="1828800"/>
                <a:gridCol w="1066800"/>
              </a:tblGrid>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Sieve 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Aperture(mm)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Multiplier (A)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Weight retained (gm)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Weight retained in % (B)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C=A</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3.327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1.651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0.833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0.589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40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0.414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9.4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282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1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0.295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584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70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0.208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1480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0.147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2268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140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0.104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680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0.074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270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0.053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Pan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49.8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99.6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5814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7438" name="Text Box 158"/>
          <p:cNvSpPr txBox="1">
            <a:spLocks noChangeArrowheads="1"/>
          </p:cNvSpPr>
          <p:nvPr/>
        </p:nvSpPr>
        <p:spPr bwMode="auto">
          <a:xfrm>
            <a:off x="533400" y="2590800"/>
            <a:ext cx="7924800" cy="457200"/>
          </a:xfrm>
          <a:prstGeom prst="rect">
            <a:avLst/>
          </a:prstGeom>
          <a:solidFill>
            <a:schemeClr val="bg1"/>
          </a:solidFill>
          <a:ln w="9525">
            <a:noFill/>
            <a:miter lim="800000"/>
            <a:headEnd/>
            <a:tailEnd/>
          </a:ln>
          <a:effectLst/>
        </p:spPr>
        <p:txBody>
          <a:bodyPr>
            <a:spAutoFit/>
          </a:bodyPr>
          <a:lstStyle/>
          <a:p>
            <a:pPr>
              <a:spcBef>
                <a:spcPct val="50000"/>
              </a:spcBef>
            </a:pPr>
            <a:r>
              <a:rPr lang="en-US">
                <a:latin typeface="Arial Narrow" pitchFamily="34" charset="0"/>
              </a:rPr>
              <a:t>AFS Grain Fineness number=(</a:t>
            </a:r>
            <a:r>
              <a:rPr lang="en-US">
                <a:latin typeface="Arial Narrow" pitchFamily="34" charset="0"/>
                <a:cs typeface="Times New Roman" pitchFamily="18" charset="0"/>
              </a:rPr>
              <a:t>∑C)/(∑B)= 5814/99.6=58.3≈58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438"/>
                                        </p:tgtEl>
                                        <p:attrNameLst>
                                          <p:attrName>style.visibility</p:attrName>
                                        </p:attrNameLst>
                                      </p:cBhvr>
                                      <p:to>
                                        <p:strVal val="visible"/>
                                      </p:to>
                                    </p:set>
                                    <p:animEffect transition="in" filter="blinds(horizontal)">
                                      <p:cBhvr>
                                        <p:cTn id="7" dur="500"/>
                                        <p:tgtEl>
                                          <p:spTgt spid="97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9" name="Object 7"/>
          <p:cNvGraphicFramePr>
            <a:graphicFrameLocks noChangeAspect="1"/>
          </p:cNvGraphicFramePr>
          <p:nvPr>
            <p:ph/>
          </p:nvPr>
        </p:nvGraphicFramePr>
        <p:xfrm>
          <a:off x="685800" y="304800"/>
          <a:ext cx="7772400" cy="4232275"/>
        </p:xfrm>
        <a:graphic>
          <a:graphicData uri="http://schemas.openxmlformats.org/presentationml/2006/ole">
            <p:oleObj spid="_x0000_s56322" name="Chart" r:id="rId4" imgW="8134445" imgH="4428982" progId="Excel.Sheet.8">
              <p:embed/>
            </p:oleObj>
          </a:graphicData>
        </a:graphic>
      </p:graphicFrame>
      <p:sp>
        <p:nvSpPr>
          <p:cNvPr id="100361" name="Text Box 9"/>
          <p:cNvSpPr txBox="1">
            <a:spLocks noChangeArrowheads="1"/>
          </p:cNvSpPr>
          <p:nvPr/>
        </p:nvSpPr>
        <p:spPr bwMode="auto">
          <a:xfrm>
            <a:off x="685800" y="4724400"/>
            <a:ext cx="7924800" cy="946150"/>
          </a:xfrm>
          <a:prstGeom prst="rect">
            <a:avLst/>
          </a:prstGeom>
          <a:noFill/>
          <a:ln w="9525">
            <a:noFill/>
            <a:miter lim="800000"/>
            <a:headEnd/>
            <a:tailEnd/>
          </a:ln>
          <a:effectLst/>
        </p:spPr>
        <p:txBody>
          <a:bodyPr>
            <a:spAutoFit/>
          </a:bodyPr>
          <a:lstStyle/>
          <a:p>
            <a:pPr>
              <a:spcBef>
                <a:spcPct val="50000"/>
              </a:spcBef>
            </a:pPr>
            <a:r>
              <a:rPr lang="en-US" sz="2800">
                <a:latin typeface="Arial Narrow" pitchFamily="34" charset="0"/>
              </a:rPr>
              <a:t>This AFS#GFN-58 is a 3 screen sand which can be used for hotter metal and larger casting.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50" name="Text Box 56"/>
          <p:cNvSpPr txBox="1">
            <a:spLocks noChangeArrowheads="1"/>
          </p:cNvSpPr>
          <p:nvPr/>
        </p:nvSpPr>
        <p:spPr bwMode="auto">
          <a:xfrm>
            <a:off x="304800" y="533400"/>
            <a:ext cx="8382000" cy="1006475"/>
          </a:xfrm>
          <a:prstGeom prst="rect">
            <a:avLst/>
          </a:prstGeom>
          <a:noFill/>
          <a:ln w="9525">
            <a:noFill/>
            <a:miter lim="800000"/>
            <a:headEnd/>
            <a:tailEnd/>
          </a:ln>
        </p:spPr>
        <p:txBody>
          <a:bodyPr>
            <a:spAutoFit/>
          </a:bodyPr>
          <a:lstStyle/>
          <a:p>
            <a:pPr>
              <a:spcBef>
                <a:spcPct val="50000"/>
              </a:spcBef>
            </a:pPr>
            <a:r>
              <a:rPr lang="en-US" sz="2000" dirty="0"/>
              <a:t>Lifting properties of pattern: Sand sticking to pattern while lifting from the mold are caused by inadequate draft, faulty draw mechanism, improper ramming and poor sand mixes which changes number of adhesive bonds.</a:t>
            </a:r>
          </a:p>
        </p:txBody>
      </p:sp>
      <p:grpSp>
        <p:nvGrpSpPr>
          <p:cNvPr id="2" name="Group 71"/>
          <p:cNvGrpSpPr>
            <a:grpSpLocks/>
          </p:cNvGrpSpPr>
          <p:nvPr/>
        </p:nvGrpSpPr>
        <p:grpSpPr bwMode="auto">
          <a:xfrm>
            <a:off x="76200" y="1676400"/>
            <a:ext cx="4851400" cy="2520950"/>
            <a:chOff x="1563" y="1555"/>
            <a:chExt cx="3056" cy="1588"/>
          </a:xfrm>
        </p:grpSpPr>
        <p:sp>
          <p:nvSpPr>
            <p:cNvPr id="21554" name="Rectangle 72"/>
            <p:cNvSpPr>
              <a:spLocks noChangeArrowheads="1"/>
            </p:cNvSpPr>
            <p:nvPr/>
          </p:nvSpPr>
          <p:spPr bwMode="auto">
            <a:xfrm>
              <a:off x="1632" y="2592"/>
              <a:ext cx="1680" cy="33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1555" name="Rectangle 73"/>
            <p:cNvSpPr>
              <a:spLocks noChangeArrowheads="1"/>
            </p:cNvSpPr>
            <p:nvPr/>
          </p:nvSpPr>
          <p:spPr bwMode="auto">
            <a:xfrm>
              <a:off x="1825" y="2551"/>
              <a:ext cx="1248" cy="48"/>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21556" name="Oval 74"/>
            <p:cNvSpPr>
              <a:spLocks noChangeArrowheads="1"/>
            </p:cNvSpPr>
            <p:nvPr/>
          </p:nvSpPr>
          <p:spPr bwMode="auto">
            <a:xfrm>
              <a:off x="2426" y="2498"/>
              <a:ext cx="48" cy="48"/>
            </a:xfrm>
            <a:prstGeom prst="ellipse">
              <a:avLst/>
            </a:prstGeom>
            <a:solidFill>
              <a:srgbClr val="333333"/>
            </a:solidFill>
            <a:ln w="9525">
              <a:solidFill>
                <a:schemeClr val="tx1"/>
              </a:solidFill>
              <a:round/>
              <a:headEnd/>
              <a:tailEnd/>
            </a:ln>
          </p:spPr>
          <p:txBody>
            <a:bodyPr wrap="none" anchor="ctr"/>
            <a:lstStyle/>
            <a:p>
              <a:endParaRPr lang="en-US"/>
            </a:p>
          </p:txBody>
        </p:sp>
        <p:sp>
          <p:nvSpPr>
            <p:cNvPr id="21557" name="Oval 75"/>
            <p:cNvSpPr>
              <a:spLocks noChangeArrowheads="1"/>
            </p:cNvSpPr>
            <p:nvPr/>
          </p:nvSpPr>
          <p:spPr bwMode="auto">
            <a:xfrm>
              <a:off x="2453" y="1555"/>
              <a:ext cx="240" cy="240"/>
            </a:xfrm>
            <a:prstGeom prst="ellipse">
              <a:avLst/>
            </a:prstGeom>
            <a:noFill/>
            <a:ln w="19050">
              <a:solidFill>
                <a:schemeClr val="tx1"/>
              </a:solidFill>
              <a:round/>
              <a:headEnd/>
              <a:tailEnd/>
            </a:ln>
          </p:spPr>
          <p:txBody>
            <a:bodyPr wrap="none" anchor="ctr"/>
            <a:lstStyle/>
            <a:p>
              <a:endParaRPr lang="en-US"/>
            </a:p>
          </p:txBody>
        </p:sp>
        <p:sp>
          <p:nvSpPr>
            <p:cNvPr id="21558" name="Oval 76"/>
            <p:cNvSpPr>
              <a:spLocks noChangeArrowheads="1"/>
            </p:cNvSpPr>
            <p:nvPr/>
          </p:nvSpPr>
          <p:spPr bwMode="auto">
            <a:xfrm>
              <a:off x="3538" y="1563"/>
              <a:ext cx="240" cy="240"/>
            </a:xfrm>
            <a:prstGeom prst="ellipse">
              <a:avLst/>
            </a:prstGeom>
            <a:noFill/>
            <a:ln w="19050">
              <a:solidFill>
                <a:schemeClr val="tx1"/>
              </a:solidFill>
              <a:round/>
              <a:headEnd/>
              <a:tailEnd/>
            </a:ln>
          </p:spPr>
          <p:txBody>
            <a:bodyPr wrap="none" anchor="ctr"/>
            <a:lstStyle/>
            <a:p>
              <a:endParaRPr lang="en-US"/>
            </a:p>
          </p:txBody>
        </p:sp>
        <p:sp>
          <p:nvSpPr>
            <p:cNvPr id="21559" name="Line 77"/>
            <p:cNvSpPr>
              <a:spLocks noChangeShapeType="1"/>
            </p:cNvSpPr>
            <p:nvPr/>
          </p:nvSpPr>
          <p:spPr bwMode="auto">
            <a:xfrm flipV="1">
              <a:off x="2448" y="1687"/>
              <a:ext cx="0" cy="816"/>
            </a:xfrm>
            <a:prstGeom prst="line">
              <a:avLst/>
            </a:prstGeom>
            <a:noFill/>
            <a:ln w="9525">
              <a:solidFill>
                <a:schemeClr val="tx1"/>
              </a:solidFill>
              <a:round/>
              <a:headEnd/>
              <a:tailEnd/>
            </a:ln>
          </p:spPr>
          <p:txBody>
            <a:bodyPr/>
            <a:lstStyle/>
            <a:p>
              <a:endParaRPr lang="en-US"/>
            </a:p>
          </p:txBody>
        </p:sp>
        <p:sp>
          <p:nvSpPr>
            <p:cNvPr id="21560" name="Line 78"/>
            <p:cNvSpPr>
              <a:spLocks noChangeShapeType="1"/>
            </p:cNvSpPr>
            <p:nvPr/>
          </p:nvSpPr>
          <p:spPr bwMode="auto">
            <a:xfrm>
              <a:off x="2537" y="1556"/>
              <a:ext cx="1104" cy="0"/>
            </a:xfrm>
            <a:prstGeom prst="line">
              <a:avLst/>
            </a:prstGeom>
            <a:noFill/>
            <a:ln w="9525">
              <a:solidFill>
                <a:schemeClr val="tx1"/>
              </a:solidFill>
              <a:round/>
              <a:headEnd/>
              <a:tailEnd/>
            </a:ln>
          </p:spPr>
          <p:txBody>
            <a:bodyPr/>
            <a:lstStyle/>
            <a:p>
              <a:endParaRPr lang="en-US"/>
            </a:p>
          </p:txBody>
        </p:sp>
        <p:sp>
          <p:nvSpPr>
            <p:cNvPr id="21561" name="Line 79"/>
            <p:cNvSpPr>
              <a:spLocks noChangeShapeType="1"/>
            </p:cNvSpPr>
            <p:nvPr/>
          </p:nvSpPr>
          <p:spPr bwMode="auto">
            <a:xfrm>
              <a:off x="3783" y="1673"/>
              <a:ext cx="0" cy="384"/>
            </a:xfrm>
            <a:prstGeom prst="line">
              <a:avLst/>
            </a:prstGeom>
            <a:noFill/>
            <a:ln w="9525">
              <a:solidFill>
                <a:schemeClr val="tx1"/>
              </a:solidFill>
              <a:round/>
              <a:headEnd/>
              <a:tailEnd/>
            </a:ln>
          </p:spPr>
          <p:txBody>
            <a:bodyPr/>
            <a:lstStyle/>
            <a:p>
              <a:endParaRPr lang="en-US"/>
            </a:p>
          </p:txBody>
        </p:sp>
        <p:sp>
          <p:nvSpPr>
            <p:cNvPr id="21562" name="Rectangle 80"/>
            <p:cNvSpPr>
              <a:spLocks noChangeArrowheads="1"/>
            </p:cNvSpPr>
            <p:nvPr/>
          </p:nvSpPr>
          <p:spPr bwMode="auto">
            <a:xfrm>
              <a:off x="3634" y="2068"/>
              <a:ext cx="288" cy="240"/>
            </a:xfrm>
            <a:prstGeom prst="rect">
              <a:avLst/>
            </a:prstGeom>
            <a:solidFill>
              <a:srgbClr val="808080"/>
            </a:solidFill>
            <a:ln w="9525">
              <a:solidFill>
                <a:schemeClr val="tx1"/>
              </a:solidFill>
              <a:miter lim="800000"/>
              <a:headEnd/>
              <a:tailEnd/>
            </a:ln>
          </p:spPr>
          <p:txBody>
            <a:bodyPr wrap="none" anchor="ctr"/>
            <a:lstStyle/>
            <a:p>
              <a:endParaRPr lang="en-US"/>
            </a:p>
          </p:txBody>
        </p:sp>
        <p:sp>
          <p:nvSpPr>
            <p:cNvPr id="21563" name="Text Box 81"/>
            <p:cNvSpPr txBox="1">
              <a:spLocks noChangeArrowheads="1"/>
            </p:cNvSpPr>
            <p:nvPr/>
          </p:nvSpPr>
          <p:spPr bwMode="auto">
            <a:xfrm>
              <a:off x="1563" y="2855"/>
              <a:ext cx="624" cy="288"/>
            </a:xfrm>
            <a:prstGeom prst="rect">
              <a:avLst/>
            </a:prstGeom>
            <a:noFill/>
            <a:ln w="9525">
              <a:noFill/>
              <a:miter lim="800000"/>
              <a:headEnd/>
              <a:tailEnd/>
            </a:ln>
          </p:spPr>
          <p:txBody>
            <a:bodyPr>
              <a:spAutoFit/>
            </a:bodyPr>
            <a:lstStyle/>
            <a:p>
              <a:pPr>
                <a:spcBef>
                  <a:spcPct val="50000"/>
                </a:spcBef>
              </a:pPr>
              <a:r>
                <a:rPr lang="en-US"/>
                <a:t>sand</a:t>
              </a:r>
            </a:p>
          </p:txBody>
        </p:sp>
        <p:sp>
          <p:nvSpPr>
            <p:cNvPr id="21564" name="Text Box 82"/>
            <p:cNvSpPr txBox="1">
              <a:spLocks noChangeArrowheads="1"/>
            </p:cNvSpPr>
            <p:nvPr/>
          </p:nvSpPr>
          <p:spPr bwMode="auto">
            <a:xfrm>
              <a:off x="1680" y="2256"/>
              <a:ext cx="720" cy="288"/>
            </a:xfrm>
            <a:prstGeom prst="rect">
              <a:avLst/>
            </a:prstGeom>
            <a:noFill/>
            <a:ln w="9525">
              <a:noFill/>
              <a:miter lim="800000"/>
              <a:headEnd/>
              <a:tailEnd/>
            </a:ln>
          </p:spPr>
          <p:txBody>
            <a:bodyPr>
              <a:spAutoFit/>
            </a:bodyPr>
            <a:lstStyle/>
            <a:p>
              <a:pPr>
                <a:spcBef>
                  <a:spcPct val="50000"/>
                </a:spcBef>
              </a:pPr>
              <a:r>
                <a:rPr lang="en-US"/>
                <a:t>pattern</a:t>
              </a:r>
            </a:p>
          </p:txBody>
        </p:sp>
        <p:sp>
          <p:nvSpPr>
            <p:cNvPr id="21565" name="Text Box 83"/>
            <p:cNvSpPr txBox="1">
              <a:spLocks noChangeArrowheads="1"/>
            </p:cNvSpPr>
            <p:nvPr/>
          </p:nvSpPr>
          <p:spPr bwMode="auto">
            <a:xfrm>
              <a:off x="3899" y="2020"/>
              <a:ext cx="720" cy="288"/>
            </a:xfrm>
            <a:prstGeom prst="rect">
              <a:avLst/>
            </a:prstGeom>
            <a:noFill/>
            <a:ln w="9525">
              <a:noFill/>
              <a:miter lim="800000"/>
              <a:headEnd/>
              <a:tailEnd/>
            </a:ln>
          </p:spPr>
          <p:txBody>
            <a:bodyPr>
              <a:spAutoFit/>
            </a:bodyPr>
            <a:lstStyle/>
            <a:p>
              <a:pPr>
                <a:spcBef>
                  <a:spcPct val="50000"/>
                </a:spcBef>
              </a:pPr>
              <a:r>
                <a:rPr lang="en-US"/>
                <a:t>weight</a:t>
              </a:r>
            </a:p>
          </p:txBody>
        </p:sp>
      </p:grpSp>
      <p:pic>
        <p:nvPicPr>
          <p:cNvPr id="747604" name="Picture 84" descr="sticking properties"/>
          <p:cNvPicPr>
            <a:picLocks noChangeAspect="1" noChangeArrowheads="1"/>
          </p:cNvPicPr>
          <p:nvPr/>
        </p:nvPicPr>
        <p:blipFill>
          <a:blip r:embed="rId2"/>
          <a:srcRect/>
          <a:stretch>
            <a:fillRect/>
          </a:stretch>
        </p:blipFill>
        <p:spPr bwMode="auto">
          <a:xfrm>
            <a:off x="4419600" y="2895600"/>
            <a:ext cx="4648200" cy="2438400"/>
          </a:xfrm>
          <a:prstGeom prst="rect">
            <a:avLst/>
          </a:prstGeom>
          <a:noFill/>
          <a:ln w="9525">
            <a:noFill/>
            <a:miter lim="800000"/>
            <a:headEnd/>
            <a:tailEnd/>
          </a:ln>
        </p:spPr>
      </p:pic>
      <p:sp>
        <p:nvSpPr>
          <p:cNvPr id="747605" name="Text Box 85"/>
          <p:cNvSpPr txBox="1">
            <a:spLocks noChangeArrowheads="1"/>
          </p:cNvSpPr>
          <p:nvPr/>
        </p:nvSpPr>
        <p:spPr bwMode="auto">
          <a:xfrm>
            <a:off x="5486400" y="5013325"/>
            <a:ext cx="2667000" cy="396875"/>
          </a:xfrm>
          <a:prstGeom prst="rect">
            <a:avLst/>
          </a:prstGeom>
          <a:solidFill>
            <a:schemeClr val="bg1"/>
          </a:solidFill>
          <a:ln w="9525">
            <a:noFill/>
            <a:miter lim="800000"/>
            <a:headEnd/>
            <a:tailEnd/>
          </a:ln>
        </p:spPr>
        <p:txBody>
          <a:bodyPr>
            <a:spAutoFit/>
          </a:bodyPr>
          <a:lstStyle/>
          <a:p>
            <a:pPr>
              <a:spcBef>
                <a:spcPct val="50000"/>
              </a:spcBef>
            </a:pPr>
            <a:r>
              <a:rPr lang="en-US" sz="2000" dirty="0">
                <a:solidFill>
                  <a:srgbClr val="4D4D4D"/>
                </a:solidFill>
                <a:latin typeface="Arial Narrow" pitchFamily="34" charset="0"/>
              </a:rPr>
              <a:t>Clay content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604"/>
                                        </p:tgtEl>
                                        <p:attrNameLst>
                                          <p:attrName>style.visibility</p:attrName>
                                        </p:attrNameLst>
                                      </p:cBhvr>
                                      <p:to>
                                        <p:strVal val="visible"/>
                                      </p:to>
                                    </p:set>
                                    <p:animEffect transition="in" filter="blinds(horizontal)">
                                      <p:cBhvr>
                                        <p:cTn id="7" dur="500"/>
                                        <p:tgtEl>
                                          <p:spTgt spid="74760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47605"/>
                                        </p:tgtEl>
                                        <p:attrNameLst>
                                          <p:attrName>style.visibility</p:attrName>
                                        </p:attrNameLst>
                                      </p:cBhvr>
                                      <p:to>
                                        <p:strVal val="visible"/>
                                      </p:to>
                                    </p:set>
                                    <p:animEffect transition="in" filter="blinds(horizontal)">
                                      <p:cBhvr>
                                        <p:cTn id="10" dur="500"/>
                                        <p:tgtEl>
                                          <p:spTgt spid="747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0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938" name="Picture 2" descr="fig"/>
          <p:cNvPicPr>
            <a:picLocks noChangeAspect="1" noChangeArrowheads="1"/>
          </p:cNvPicPr>
          <p:nvPr/>
        </p:nvPicPr>
        <p:blipFill>
          <a:blip r:embed="rId4"/>
          <a:srcRect/>
          <a:stretch>
            <a:fillRect/>
          </a:stretch>
        </p:blipFill>
        <p:spPr bwMode="auto">
          <a:xfrm>
            <a:off x="5559425" y="152400"/>
            <a:ext cx="3298825" cy="4343400"/>
          </a:xfrm>
          <a:prstGeom prst="rect">
            <a:avLst/>
          </a:prstGeom>
          <a:noFill/>
        </p:spPr>
      </p:pic>
      <p:sp>
        <p:nvSpPr>
          <p:cNvPr id="423939" name="Text Box 3"/>
          <p:cNvSpPr txBox="1">
            <a:spLocks noChangeArrowheads="1"/>
          </p:cNvSpPr>
          <p:nvPr/>
        </p:nvSpPr>
        <p:spPr bwMode="auto">
          <a:xfrm>
            <a:off x="152400" y="152400"/>
            <a:ext cx="5410200" cy="579438"/>
          </a:xfrm>
          <a:prstGeom prst="rect">
            <a:avLst/>
          </a:prstGeom>
          <a:noFill/>
          <a:ln w="9525">
            <a:noFill/>
            <a:miter lim="800000"/>
            <a:headEnd/>
            <a:tailEnd/>
          </a:ln>
          <a:effectLst/>
        </p:spPr>
        <p:txBody>
          <a:bodyPr>
            <a:spAutoFit/>
          </a:bodyPr>
          <a:lstStyle/>
          <a:p>
            <a:pPr>
              <a:spcBef>
                <a:spcPct val="50000"/>
              </a:spcBef>
            </a:pPr>
            <a:r>
              <a:rPr lang="en-US" sz="3200">
                <a:latin typeface="Arial Narrow" pitchFamily="34" charset="0"/>
              </a:rPr>
              <a:t>Teeming of metal melt out of ladle</a:t>
            </a:r>
          </a:p>
        </p:txBody>
      </p:sp>
      <p:sp>
        <p:nvSpPr>
          <p:cNvPr id="423940" name="Rectangle 4"/>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3941" name="Object 5"/>
          <p:cNvGraphicFramePr>
            <a:graphicFrameLocks noChangeAspect="1"/>
          </p:cNvGraphicFramePr>
          <p:nvPr/>
        </p:nvGraphicFramePr>
        <p:xfrm>
          <a:off x="457200" y="990600"/>
          <a:ext cx="3810000" cy="914400"/>
        </p:xfrm>
        <a:graphic>
          <a:graphicData uri="http://schemas.openxmlformats.org/presentationml/2006/ole">
            <p:oleObj spid="_x0000_s51202" name="Equation" r:id="rId5" imgW="1905000" imgH="457200" progId="Equation.3">
              <p:embed/>
            </p:oleObj>
          </a:graphicData>
        </a:graphic>
      </p:graphicFrame>
      <p:sp>
        <p:nvSpPr>
          <p:cNvPr id="423942" name="Text Box 6"/>
          <p:cNvSpPr txBox="1">
            <a:spLocks noChangeArrowheads="1"/>
          </p:cNvSpPr>
          <p:nvPr/>
        </p:nvSpPr>
        <p:spPr bwMode="auto">
          <a:xfrm>
            <a:off x="457200" y="2286000"/>
            <a:ext cx="4953000" cy="1160463"/>
          </a:xfrm>
          <a:prstGeom prst="rect">
            <a:avLst/>
          </a:prstGeom>
          <a:noFill/>
          <a:ln w="9525">
            <a:noFill/>
            <a:miter lim="800000"/>
            <a:headEnd/>
            <a:tailEnd/>
          </a:ln>
          <a:effectLst/>
        </p:spPr>
        <p:txBody>
          <a:bodyPr>
            <a:spAutoFit/>
          </a:bodyPr>
          <a:lstStyle/>
          <a:p>
            <a:pPr>
              <a:spcBef>
                <a:spcPct val="50000"/>
              </a:spcBef>
            </a:pPr>
            <a:r>
              <a:rPr lang="en-US" sz="2800"/>
              <a:t>h2=0, h1=h, p1=p2=p=atm pr</a:t>
            </a:r>
          </a:p>
          <a:p>
            <a:pPr>
              <a:spcBef>
                <a:spcPct val="50000"/>
              </a:spcBef>
            </a:pPr>
            <a:r>
              <a:rPr lang="en-US" sz="2800"/>
              <a:t>V1 is neglected compared to V2</a:t>
            </a:r>
          </a:p>
        </p:txBody>
      </p:sp>
      <p:sp>
        <p:nvSpPr>
          <p:cNvPr id="423943" name="Rectangle 7"/>
          <p:cNvSpPr>
            <a:spLocks noChangeArrowheads="1"/>
          </p:cNvSpPr>
          <p:nvPr/>
        </p:nvSpPr>
        <p:spPr bwMode="auto">
          <a:xfrm>
            <a:off x="0" y="3300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3944" name="Object 8"/>
          <p:cNvGraphicFramePr>
            <a:graphicFrameLocks noChangeAspect="1"/>
          </p:cNvGraphicFramePr>
          <p:nvPr/>
        </p:nvGraphicFramePr>
        <p:xfrm>
          <a:off x="762000" y="4038600"/>
          <a:ext cx="1828800" cy="657225"/>
        </p:xfrm>
        <a:graphic>
          <a:graphicData uri="http://schemas.openxmlformats.org/presentationml/2006/ole">
            <p:oleObj spid="_x0000_s51203" name="Equation" r:id="rId6" imgW="710891" imgH="253890" progId="Equation.3">
              <p:embed/>
            </p:oleObj>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ext Box 2"/>
          <p:cNvSpPr txBox="1">
            <a:spLocks noChangeArrowheads="1"/>
          </p:cNvSpPr>
          <p:nvPr/>
        </p:nvSpPr>
        <p:spPr bwMode="auto">
          <a:xfrm>
            <a:off x="152400" y="228600"/>
            <a:ext cx="8686800" cy="2100263"/>
          </a:xfrm>
          <a:prstGeom prst="rect">
            <a:avLst/>
          </a:prstGeom>
          <a:noFill/>
          <a:ln w="9525">
            <a:noFill/>
            <a:miter lim="800000"/>
            <a:headEnd/>
            <a:tailEnd/>
          </a:ln>
          <a:effectLst/>
        </p:spPr>
        <p:txBody>
          <a:bodyPr>
            <a:spAutoFit/>
          </a:bodyPr>
          <a:lstStyle/>
          <a:p>
            <a:pPr>
              <a:spcBef>
                <a:spcPct val="50000"/>
              </a:spcBef>
            </a:pPr>
            <a:r>
              <a:rPr lang="en-US"/>
              <a:t>Q. A ladle with a circular cross-section (diameter 2.0 m) contains 70X10</a:t>
            </a:r>
            <a:r>
              <a:rPr lang="en-US" baseline="30000"/>
              <a:t>3 </a:t>
            </a:r>
            <a:r>
              <a:rPr lang="en-US"/>
              <a:t>kg molten steel. The steel is teemed through a circular hole in the bottom of ladle. The diameter of the hole is 3.0 cm. Calculate the time required to empty the ladle.</a:t>
            </a:r>
          </a:p>
          <a:p>
            <a:pPr>
              <a:spcBef>
                <a:spcPct val="50000"/>
              </a:spcBef>
            </a:pPr>
            <a:r>
              <a:rPr lang="en-US"/>
              <a:t>Density of steel is 7.8X10</a:t>
            </a:r>
            <a:r>
              <a:rPr lang="en-US" baseline="30000"/>
              <a:t>3</a:t>
            </a:r>
            <a:r>
              <a:rPr lang="en-US"/>
              <a:t> kg/m</a:t>
            </a:r>
            <a:r>
              <a:rPr lang="en-US" baseline="30000"/>
              <a:t>3</a:t>
            </a:r>
          </a:p>
        </p:txBody>
      </p:sp>
      <p:sp>
        <p:nvSpPr>
          <p:cNvPr id="425987" name="Rectangle 3"/>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5988" name="Object 4"/>
          <p:cNvGraphicFramePr>
            <a:graphicFrameLocks noChangeAspect="1"/>
          </p:cNvGraphicFramePr>
          <p:nvPr/>
        </p:nvGraphicFramePr>
        <p:xfrm>
          <a:off x="609600" y="3067050"/>
          <a:ext cx="5867400" cy="971550"/>
        </p:xfrm>
        <a:graphic>
          <a:graphicData uri="http://schemas.openxmlformats.org/presentationml/2006/ole">
            <p:oleObj spid="_x0000_s52226" name="Equation" r:id="rId4" imgW="2933700" imgH="482600" progId="Equation.3">
              <p:embed/>
            </p:oleObj>
          </a:graphicData>
        </a:graphic>
      </p:graphicFrame>
      <p:sp>
        <p:nvSpPr>
          <p:cNvPr id="425989" name="Rectangle 5"/>
          <p:cNvSpPr>
            <a:spLocks noChangeArrowheads="1"/>
          </p:cNvSpPr>
          <p:nvPr/>
        </p:nvSpPr>
        <p:spPr bwMode="auto">
          <a:xfrm>
            <a:off x="609600" y="4114800"/>
            <a:ext cx="7581900" cy="457200"/>
          </a:xfrm>
          <a:prstGeom prst="rect">
            <a:avLst/>
          </a:prstGeom>
          <a:noFill/>
          <a:ln w="9525">
            <a:noFill/>
            <a:miter lim="800000"/>
            <a:headEnd/>
            <a:tailEnd/>
          </a:ln>
          <a:effectLst/>
        </p:spPr>
        <p:txBody>
          <a:bodyPr wrap="none">
            <a:spAutoFit/>
          </a:bodyPr>
          <a:lstStyle/>
          <a:p>
            <a:r>
              <a:rPr lang="en-US"/>
              <a:t>V1 can be neglected compared to V2 in Bernoulli’s equation</a:t>
            </a:r>
          </a:p>
        </p:txBody>
      </p:sp>
      <p:sp>
        <p:nvSpPr>
          <p:cNvPr id="425990" name="Rectangle 6"/>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5991" name="Object 7"/>
          <p:cNvGraphicFramePr>
            <a:graphicFrameLocks noChangeAspect="1"/>
          </p:cNvGraphicFramePr>
          <p:nvPr/>
        </p:nvGraphicFramePr>
        <p:xfrm>
          <a:off x="685800" y="4716463"/>
          <a:ext cx="2971800" cy="1074737"/>
        </p:xfrm>
        <a:graphic>
          <a:graphicData uri="http://schemas.openxmlformats.org/presentationml/2006/ole">
            <p:oleObj spid="_x0000_s52227" name="Equation" r:id="rId5" imgW="1346200" imgH="482600" progId="Equation.3">
              <p:embed/>
            </p:oleObj>
          </a:graphicData>
        </a:graphic>
      </p:graphicFrame>
      <p:sp>
        <p:nvSpPr>
          <p:cNvPr id="425992" name="Text Box 8"/>
          <p:cNvSpPr txBox="1">
            <a:spLocks noChangeArrowheads="1"/>
          </p:cNvSpPr>
          <p:nvPr/>
        </p:nvSpPr>
        <p:spPr bwMode="auto">
          <a:xfrm>
            <a:off x="152400" y="2438400"/>
            <a:ext cx="2057400" cy="457200"/>
          </a:xfrm>
          <a:prstGeom prst="rect">
            <a:avLst/>
          </a:prstGeom>
          <a:noFill/>
          <a:ln w="9525">
            <a:noFill/>
            <a:miter lim="800000"/>
            <a:headEnd/>
            <a:tailEnd/>
          </a:ln>
          <a:effectLst/>
        </p:spPr>
        <p:txBody>
          <a:bodyPr>
            <a:spAutoFit/>
          </a:bodyPr>
          <a:lstStyle/>
          <a:p>
            <a:pPr>
              <a:spcBef>
                <a:spcPct val="50000"/>
              </a:spcBef>
            </a:pPr>
            <a:r>
              <a:rPr lang="en-US"/>
              <a:t>Soln: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4" name="Picture 2" descr="fig"/>
          <p:cNvPicPr>
            <a:picLocks noGrp="1" noChangeAspect="1" noChangeArrowheads="1"/>
          </p:cNvPicPr>
          <p:nvPr>
            <p:ph/>
          </p:nvPr>
        </p:nvPicPr>
        <p:blipFill>
          <a:blip r:embed="rId4"/>
          <a:srcRect/>
          <a:stretch>
            <a:fillRect/>
          </a:stretch>
        </p:blipFill>
        <p:spPr>
          <a:xfrm>
            <a:off x="3962400" y="100013"/>
            <a:ext cx="5181600" cy="4395787"/>
          </a:xfrm>
          <a:noFill/>
          <a:ln/>
        </p:spPr>
      </p:pic>
      <p:sp>
        <p:nvSpPr>
          <p:cNvPr id="428035" name="Rectangle 3"/>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8036" name="Object 4"/>
          <p:cNvGraphicFramePr>
            <a:graphicFrameLocks noChangeAspect="1"/>
          </p:cNvGraphicFramePr>
          <p:nvPr/>
        </p:nvGraphicFramePr>
        <p:xfrm>
          <a:off x="685800" y="381000"/>
          <a:ext cx="1447800" cy="912813"/>
        </p:xfrm>
        <a:graphic>
          <a:graphicData uri="http://schemas.openxmlformats.org/presentationml/2006/ole">
            <p:oleObj spid="_x0000_s53250" name="Equation" r:id="rId5" imgW="622030" imgH="393529" progId="Equation.3">
              <p:embed/>
            </p:oleObj>
          </a:graphicData>
        </a:graphic>
      </p:graphicFrame>
      <p:sp>
        <p:nvSpPr>
          <p:cNvPr id="428037"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8038" name="Object 6"/>
          <p:cNvGraphicFramePr>
            <a:graphicFrameLocks noChangeAspect="1"/>
          </p:cNvGraphicFramePr>
          <p:nvPr/>
        </p:nvGraphicFramePr>
        <p:xfrm>
          <a:off x="457200" y="1447800"/>
          <a:ext cx="3124200" cy="1114425"/>
        </p:xfrm>
        <a:graphic>
          <a:graphicData uri="http://schemas.openxmlformats.org/presentationml/2006/ole">
            <p:oleObj spid="_x0000_s53251" name="Equation" r:id="rId6" imgW="1358310" imgH="482391" progId="Equation.3">
              <p:embed/>
            </p:oleObj>
          </a:graphicData>
        </a:graphic>
      </p:graphicFrame>
      <p:sp>
        <p:nvSpPr>
          <p:cNvPr id="428039" name="Rectangle 7"/>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8040" name="Object 8"/>
          <p:cNvGraphicFramePr>
            <a:graphicFrameLocks noChangeAspect="1"/>
          </p:cNvGraphicFramePr>
          <p:nvPr/>
        </p:nvGraphicFramePr>
        <p:xfrm>
          <a:off x="304800" y="2743200"/>
          <a:ext cx="3657600" cy="1312863"/>
        </p:xfrm>
        <a:graphic>
          <a:graphicData uri="http://schemas.openxmlformats.org/presentationml/2006/ole">
            <p:oleObj spid="_x0000_s53252" name="Equation" r:id="rId7" imgW="1485900" imgH="533400" progId="Equation.3">
              <p:embed/>
            </p:oleObj>
          </a:graphicData>
        </a:graphic>
      </p:graphicFrame>
      <p:sp>
        <p:nvSpPr>
          <p:cNvPr id="428041" name="Rectangle 9"/>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8042" name="Object 10"/>
          <p:cNvGraphicFramePr>
            <a:graphicFrameLocks noChangeAspect="1"/>
          </p:cNvGraphicFramePr>
          <p:nvPr/>
        </p:nvGraphicFramePr>
        <p:xfrm>
          <a:off x="381000" y="4419600"/>
          <a:ext cx="3124200" cy="1216025"/>
        </p:xfrm>
        <a:graphic>
          <a:graphicData uri="http://schemas.openxmlformats.org/presentationml/2006/ole">
            <p:oleObj spid="_x0000_s53253" name="Equation" r:id="rId8" imgW="1371600" imgH="533400" progId="Equation.3">
              <p:embed/>
            </p:oleObj>
          </a:graphicData>
        </a:graphic>
      </p:graphicFrame>
      <p:sp>
        <p:nvSpPr>
          <p:cNvPr id="428043" name="Rectangle 11"/>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8044" name="Object 12"/>
          <p:cNvGraphicFramePr>
            <a:graphicFrameLocks noChangeAspect="1"/>
          </p:cNvGraphicFramePr>
          <p:nvPr/>
        </p:nvGraphicFramePr>
        <p:xfrm>
          <a:off x="4267200" y="4419600"/>
          <a:ext cx="2286000" cy="857250"/>
        </p:xfrm>
        <a:graphic>
          <a:graphicData uri="http://schemas.openxmlformats.org/presentationml/2006/ole">
            <p:oleObj spid="_x0000_s53254" name="Equation" r:id="rId9" imgW="1143000" imgH="431800" progId="Equation.3">
              <p:embed/>
            </p:oleObj>
          </a:graphicData>
        </a:graphic>
      </p:graphicFrame>
      <p:sp>
        <p:nvSpPr>
          <p:cNvPr id="428045" name="Text Box 13"/>
          <p:cNvSpPr txBox="1">
            <a:spLocks noChangeArrowheads="1"/>
          </p:cNvSpPr>
          <p:nvPr/>
        </p:nvSpPr>
        <p:spPr bwMode="auto">
          <a:xfrm>
            <a:off x="4267200" y="5257800"/>
            <a:ext cx="1143000" cy="457200"/>
          </a:xfrm>
          <a:prstGeom prst="rect">
            <a:avLst/>
          </a:prstGeom>
          <a:noFill/>
          <a:ln w="9525">
            <a:noFill/>
            <a:miter lim="800000"/>
            <a:headEnd/>
            <a:tailEnd/>
          </a:ln>
          <a:effectLst/>
        </p:spPr>
        <p:txBody>
          <a:bodyPr>
            <a:spAutoFit/>
          </a:bodyPr>
          <a:lstStyle/>
          <a:p>
            <a:pPr>
              <a:spcBef>
                <a:spcPct val="50000"/>
              </a:spcBef>
            </a:pPr>
            <a:r>
              <a:rPr lang="en-US"/>
              <a:t>h=0</a:t>
            </a:r>
          </a:p>
        </p:txBody>
      </p:sp>
      <p:sp>
        <p:nvSpPr>
          <p:cNvPr id="428046" name="Text Box 14"/>
          <p:cNvSpPr txBox="1">
            <a:spLocks noChangeArrowheads="1"/>
          </p:cNvSpPr>
          <p:nvPr/>
        </p:nvSpPr>
        <p:spPr bwMode="auto">
          <a:xfrm>
            <a:off x="5638800" y="5257800"/>
            <a:ext cx="3352800" cy="457200"/>
          </a:xfrm>
          <a:prstGeom prst="rect">
            <a:avLst/>
          </a:prstGeom>
          <a:noFill/>
          <a:ln w="9525">
            <a:noFill/>
            <a:miter lim="800000"/>
            <a:headEnd/>
            <a:tailEnd/>
          </a:ln>
          <a:effectLst/>
        </p:spPr>
        <p:txBody>
          <a:bodyPr>
            <a:spAutoFit/>
          </a:bodyPr>
          <a:lstStyle/>
          <a:p>
            <a:pPr>
              <a:spcBef>
                <a:spcPct val="50000"/>
              </a:spcBef>
            </a:pPr>
            <a:r>
              <a:rPr lang="en-US"/>
              <a:t>Ans=3391 sec=56.5 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8046"/>
                                        </p:tgtEl>
                                        <p:attrNameLst>
                                          <p:attrName>style.visibility</p:attrName>
                                        </p:attrNameLst>
                                      </p:cBhvr>
                                      <p:to>
                                        <p:strVal val="visible"/>
                                      </p:to>
                                    </p:set>
                                    <p:animEffect transition="in" filter="blinds(horizontal)">
                                      <p:cBhvr>
                                        <p:cTn id="7" dur="500"/>
                                        <p:tgtEl>
                                          <p:spTgt spid="428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fig1"/>
          <p:cNvPicPr>
            <a:picLocks noGrp="1" noChangeAspect="1" noChangeArrowheads="1"/>
          </p:cNvPicPr>
          <p:nvPr>
            <p:ph/>
          </p:nvPr>
        </p:nvPicPr>
        <p:blipFill>
          <a:blip r:embed="rId3"/>
          <a:srcRect/>
          <a:stretch>
            <a:fillRect/>
          </a:stretch>
        </p:blipFill>
        <p:spPr>
          <a:xfrm>
            <a:off x="685800" y="762000"/>
            <a:ext cx="7924800" cy="5013325"/>
          </a:xfrm>
          <a:noFill/>
        </p:spPr>
      </p:pic>
      <p:sp>
        <p:nvSpPr>
          <p:cNvPr id="27651" name="Text Box 6"/>
          <p:cNvSpPr txBox="1">
            <a:spLocks noChangeArrowheads="1"/>
          </p:cNvSpPr>
          <p:nvPr/>
        </p:nvSpPr>
        <p:spPr bwMode="auto">
          <a:xfrm>
            <a:off x="76200" y="0"/>
            <a:ext cx="4876800" cy="641350"/>
          </a:xfrm>
          <a:prstGeom prst="rect">
            <a:avLst/>
          </a:prstGeom>
          <a:noFill/>
          <a:ln w="9525">
            <a:noFill/>
            <a:miter lim="800000"/>
            <a:headEnd/>
            <a:tailEnd/>
          </a:ln>
        </p:spPr>
        <p:txBody>
          <a:bodyPr>
            <a:spAutoFit/>
          </a:bodyPr>
          <a:lstStyle/>
          <a:p>
            <a:pPr>
              <a:spcBef>
                <a:spcPct val="50000"/>
              </a:spcBef>
            </a:pPr>
            <a:r>
              <a:rPr lang="en-US" sz="3600">
                <a:latin typeface="Arial Narrow" pitchFamily="34" charset="0"/>
              </a:rPr>
              <a:t>Solidification in casting</a:t>
            </a:r>
          </a:p>
        </p:txBody>
      </p:sp>
      <p:sp>
        <p:nvSpPr>
          <p:cNvPr id="27652" name="Line 7"/>
          <p:cNvSpPr>
            <a:spLocks noChangeShapeType="1"/>
          </p:cNvSpPr>
          <p:nvPr/>
        </p:nvSpPr>
        <p:spPr bwMode="auto">
          <a:xfrm>
            <a:off x="3276600" y="3200400"/>
            <a:ext cx="381000" cy="0"/>
          </a:xfrm>
          <a:prstGeom prst="line">
            <a:avLst/>
          </a:prstGeom>
          <a:noFill/>
          <a:ln w="9525">
            <a:solidFill>
              <a:schemeClr val="tx1"/>
            </a:solidFill>
            <a:round/>
            <a:headEnd/>
            <a:tailEnd type="triangle" w="med" len="med"/>
          </a:ln>
        </p:spPr>
        <p:txBody>
          <a:bodyPr/>
          <a:lstStyle/>
          <a:p>
            <a:endParaRPr lang="en-US"/>
          </a:p>
        </p:txBody>
      </p:sp>
      <p:sp>
        <p:nvSpPr>
          <p:cNvPr id="27653" name="Line 8"/>
          <p:cNvSpPr>
            <a:spLocks noChangeShapeType="1"/>
          </p:cNvSpPr>
          <p:nvPr/>
        </p:nvSpPr>
        <p:spPr bwMode="auto">
          <a:xfrm flipH="1">
            <a:off x="3810000" y="3200400"/>
            <a:ext cx="381000" cy="0"/>
          </a:xfrm>
          <a:prstGeom prst="line">
            <a:avLst/>
          </a:prstGeom>
          <a:noFill/>
          <a:ln w="9525">
            <a:solidFill>
              <a:schemeClr val="tx1"/>
            </a:solidFill>
            <a:round/>
            <a:headEnd/>
            <a:tailEnd type="triangle" w="med" len="med"/>
          </a:ln>
        </p:spPr>
        <p:txBody>
          <a:bodyPr/>
          <a:lstStyle/>
          <a:p>
            <a:endParaRPr lang="en-US"/>
          </a:p>
        </p:txBody>
      </p:sp>
      <p:sp>
        <p:nvSpPr>
          <p:cNvPr id="27654" name="Text Box 9"/>
          <p:cNvSpPr txBox="1">
            <a:spLocks noChangeArrowheads="1"/>
          </p:cNvSpPr>
          <p:nvPr/>
        </p:nvSpPr>
        <p:spPr bwMode="auto">
          <a:xfrm>
            <a:off x="4191000" y="3048000"/>
            <a:ext cx="2133600" cy="519113"/>
          </a:xfrm>
          <a:prstGeom prst="rect">
            <a:avLst/>
          </a:prstGeom>
          <a:noFill/>
          <a:ln w="9525">
            <a:noFill/>
            <a:miter lim="800000"/>
            <a:headEnd/>
            <a:tailEnd/>
          </a:ln>
        </p:spPr>
        <p:txBody>
          <a:bodyPr>
            <a:spAutoFit/>
          </a:bodyPr>
          <a:lstStyle/>
          <a:p>
            <a:pPr>
              <a:spcBef>
                <a:spcPct val="50000"/>
              </a:spcBef>
            </a:pPr>
            <a:r>
              <a:rPr lang="en-US" sz="2800"/>
              <a:t>D=k(t)</a:t>
            </a:r>
            <a:r>
              <a:rPr lang="en-US" sz="2800" baseline="30000"/>
              <a:t>1/2</a:t>
            </a:r>
            <a:r>
              <a:rPr lang="en-US" sz="2800"/>
              <a:t>-c</a:t>
            </a:r>
          </a:p>
        </p:txBody>
      </p:sp>
      <p:sp>
        <p:nvSpPr>
          <p:cNvPr id="152586" name="Text Box 10"/>
          <p:cNvSpPr txBox="1">
            <a:spLocks noChangeArrowheads="1"/>
          </p:cNvSpPr>
          <p:nvPr/>
        </p:nvSpPr>
        <p:spPr bwMode="auto">
          <a:xfrm>
            <a:off x="3429000" y="3733800"/>
            <a:ext cx="4876800" cy="2100263"/>
          </a:xfrm>
          <a:prstGeom prst="rect">
            <a:avLst/>
          </a:prstGeom>
          <a:solidFill>
            <a:schemeClr val="bg1"/>
          </a:solidFill>
          <a:ln w="9525">
            <a:noFill/>
            <a:miter lim="800000"/>
            <a:headEnd/>
            <a:tailEnd/>
          </a:ln>
        </p:spPr>
        <p:txBody>
          <a:bodyPr>
            <a:spAutoFit/>
          </a:bodyPr>
          <a:lstStyle/>
          <a:p>
            <a:pPr>
              <a:spcBef>
                <a:spcPct val="50000"/>
              </a:spcBef>
            </a:pPr>
            <a:r>
              <a:rPr lang="en-US">
                <a:latin typeface="Arial Narrow" pitchFamily="34" charset="0"/>
              </a:rPr>
              <a:t>k,c=constants, where k depends on size of casting and rate heat extracted from mould, and c depends on degree of super heat</a:t>
            </a:r>
          </a:p>
          <a:p>
            <a:pPr>
              <a:spcBef>
                <a:spcPct val="50000"/>
              </a:spcBef>
            </a:pPr>
            <a:r>
              <a:rPr lang="en-US">
                <a:latin typeface="Arial Narrow" pitchFamily="34" charset="0"/>
              </a:rPr>
              <a:t>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2586"/>
                                        </p:tgtEl>
                                        <p:attrNameLst>
                                          <p:attrName>style.visibility</p:attrName>
                                        </p:attrNameLst>
                                      </p:cBhvr>
                                      <p:to>
                                        <p:strVal val="visible"/>
                                      </p:to>
                                    </p:set>
                                    <p:animEffect transition="in" filter="blinds(horizontal)">
                                      <p:cBhvr>
                                        <p:cTn id="7" dur="500"/>
                                        <p:tgtEl>
                                          <p:spTgt spid="15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6"/>
          <p:cNvSpPr txBox="1">
            <a:spLocks noChangeArrowheads="1"/>
          </p:cNvSpPr>
          <p:nvPr/>
        </p:nvSpPr>
        <p:spPr bwMode="auto">
          <a:xfrm>
            <a:off x="0" y="0"/>
            <a:ext cx="5791200" cy="641350"/>
          </a:xfrm>
          <a:prstGeom prst="rect">
            <a:avLst/>
          </a:prstGeom>
          <a:noFill/>
          <a:ln w="9525">
            <a:noFill/>
            <a:miter lim="800000"/>
            <a:headEnd/>
            <a:tailEnd/>
          </a:ln>
        </p:spPr>
        <p:txBody>
          <a:bodyPr>
            <a:spAutoFit/>
          </a:bodyPr>
          <a:lstStyle/>
          <a:p>
            <a:pPr>
              <a:spcBef>
                <a:spcPct val="50000"/>
              </a:spcBef>
            </a:pPr>
            <a:r>
              <a:rPr lang="en-US" sz="3600">
                <a:latin typeface="Arial Narrow" pitchFamily="34" charset="0"/>
              </a:rPr>
              <a:t>Solidification mechanism</a:t>
            </a:r>
          </a:p>
        </p:txBody>
      </p:sp>
      <p:pic>
        <p:nvPicPr>
          <p:cNvPr id="28675" name="Picture 8"/>
          <p:cNvPicPr>
            <a:picLocks noGrp="1" noChangeAspect="1" noChangeArrowheads="1"/>
          </p:cNvPicPr>
          <p:nvPr>
            <p:ph sz="half" idx="1"/>
          </p:nvPr>
        </p:nvPicPr>
        <p:blipFill>
          <a:blip r:embed="rId3"/>
          <a:srcRect/>
          <a:stretch>
            <a:fillRect/>
          </a:stretch>
        </p:blipFill>
        <p:spPr>
          <a:xfrm>
            <a:off x="0" y="522288"/>
            <a:ext cx="6705600" cy="3973512"/>
          </a:xfrm>
          <a:noFill/>
        </p:spPr>
      </p:pic>
      <p:pic>
        <p:nvPicPr>
          <p:cNvPr id="28676" name="Picture 11"/>
          <p:cNvPicPr>
            <a:picLocks noGrp="1" noChangeAspect="1" noChangeArrowheads="1"/>
          </p:cNvPicPr>
          <p:nvPr>
            <p:ph sz="quarter" idx="2"/>
          </p:nvPr>
        </p:nvPicPr>
        <p:blipFill>
          <a:blip r:embed="rId4"/>
          <a:srcRect/>
          <a:stretch>
            <a:fillRect/>
          </a:stretch>
        </p:blipFill>
        <p:spPr>
          <a:xfrm>
            <a:off x="4191000" y="3352800"/>
            <a:ext cx="1676400" cy="392113"/>
          </a:xfrm>
          <a:noFill/>
        </p:spPr>
      </p:pic>
      <p:sp>
        <p:nvSpPr>
          <p:cNvPr id="28677" name="Text Box 10"/>
          <p:cNvSpPr txBox="1">
            <a:spLocks noChangeArrowheads="1"/>
          </p:cNvSpPr>
          <p:nvPr/>
        </p:nvSpPr>
        <p:spPr bwMode="auto">
          <a:xfrm>
            <a:off x="6629400" y="914400"/>
            <a:ext cx="2286000" cy="1552575"/>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Assuming H and S values are constant for both solid and liquid</a:t>
            </a:r>
          </a:p>
        </p:txBody>
      </p:sp>
      <p:pic>
        <p:nvPicPr>
          <p:cNvPr id="28678" name="Picture 14"/>
          <p:cNvPicPr>
            <a:picLocks noGrp="1" noChangeAspect="1" noChangeArrowheads="1"/>
          </p:cNvPicPr>
          <p:nvPr>
            <p:ph sz="quarter" idx="3"/>
          </p:nvPr>
        </p:nvPicPr>
        <p:blipFill>
          <a:blip r:embed="rId5"/>
          <a:srcRect/>
          <a:stretch>
            <a:fillRect/>
          </a:stretch>
        </p:blipFill>
        <p:spPr>
          <a:xfrm>
            <a:off x="4343400" y="1828800"/>
            <a:ext cx="1905000" cy="381000"/>
          </a:xfrm>
          <a:noFill/>
        </p:spPr>
      </p:pic>
      <p:sp>
        <p:nvSpPr>
          <p:cNvPr id="28679" name="Text Box 17"/>
          <p:cNvSpPr txBox="1">
            <a:spLocks noChangeArrowheads="1"/>
          </p:cNvSpPr>
          <p:nvPr/>
        </p:nvSpPr>
        <p:spPr bwMode="auto">
          <a:xfrm>
            <a:off x="304800" y="4419600"/>
            <a:ext cx="5867400" cy="830263"/>
          </a:xfrm>
          <a:prstGeom prst="rect">
            <a:avLst/>
          </a:prstGeom>
          <a:noFill/>
          <a:ln w="9525">
            <a:noFill/>
            <a:miter lim="800000"/>
            <a:headEnd/>
            <a:tailEnd/>
          </a:ln>
        </p:spPr>
        <p:txBody>
          <a:bodyPr>
            <a:spAutoFit/>
          </a:bodyPr>
          <a:lstStyle/>
          <a:p>
            <a:pPr>
              <a:spcBef>
                <a:spcPct val="50000"/>
              </a:spcBef>
            </a:pPr>
            <a:r>
              <a:rPr lang="en-US" dirty="0">
                <a:latin typeface="Arial Narrow" pitchFamily="34" charset="0"/>
              </a:rPr>
              <a:t>At melting point Tm, Gs=</a:t>
            </a:r>
            <a:r>
              <a:rPr lang="en-US" dirty="0" err="1">
                <a:latin typeface="Arial Narrow" pitchFamily="34" charset="0"/>
              </a:rPr>
              <a:t>Gl</a:t>
            </a:r>
            <a:r>
              <a:rPr lang="en-US" dirty="0">
                <a:latin typeface="Arial Narrow" pitchFamily="34" charset="0"/>
              </a:rPr>
              <a:t>, →   Hs-T.Ss=Hl-</a:t>
            </a:r>
            <a:r>
              <a:rPr lang="en-US" dirty="0" err="1">
                <a:latin typeface="Arial Narrow" pitchFamily="34" charset="0"/>
              </a:rPr>
              <a:t>T.Sl</a:t>
            </a:r>
            <a:r>
              <a:rPr lang="en-US" dirty="0">
                <a:latin typeface="Arial Narrow" pitchFamily="34" charset="0"/>
              </a:rPr>
              <a:t> Hs-Hl=T. (Ss-</a:t>
            </a:r>
            <a:r>
              <a:rPr lang="en-US" dirty="0" err="1">
                <a:latin typeface="Arial Narrow" pitchFamily="34" charset="0"/>
              </a:rPr>
              <a:t>Sl</a:t>
            </a:r>
            <a:r>
              <a:rPr lang="en-US" dirty="0" smtClean="0">
                <a:latin typeface="Arial Narrow" pitchFamily="34" charset="0"/>
              </a:rPr>
              <a:t>)=-(</a:t>
            </a:r>
            <a:r>
              <a:rPr lang="en-US" dirty="0">
                <a:latin typeface="Arial Narrow" pitchFamily="34" charset="0"/>
              </a:rPr>
              <a:t>Latent heat of solidification)</a:t>
            </a:r>
          </a:p>
        </p:txBody>
      </p:sp>
      <p:sp>
        <p:nvSpPr>
          <p:cNvPr id="28680" name="Text Box 18"/>
          <p:cNvSpPr txBox="1">
            <a:spLocks noChangeArrowheads="1"/>
          </p:cNvSpPr>
          <p:nvPr/>
        </p:nvSpPr>
        <p:spPr bwMode="auto">
          <a:xfrm>
            <a:off x="1600200" y="1447800"/>
            <a:ext cx="914400" cy="461963"/>
          </a:xfrm>
          <a:prstGeom prst="rect">
            <a:avLst/>
          </a:prstGeom>
          <a:noFill/>
          <a:ln w="9525">
            <a:noFill/>
            <a:miter lim="800000"/>
            <a:headEnd/>
            <a:tailEnd/>
          </a:ln>
        </p:spPr>
        <p:txBody>
          <a:bodyPr>
            <a:spAutoFit/>
          </a:bodyPr>
          <a:lstStyle/>
          <a:p>
            <a:pPr>
              <a:spcBef>
                <a:spcPct val="50000"/>
              </a:spcBef>
            </a:pPr>
            <a:r>
              <a:rPr lang="el-GR">
                <a:cs typeface="Times New Roman" pitchFamily="18" charset="0"/>
              </a:rPr>
              <a:t>Δ</a:t>
            </a:r>
            <a:r>
              <a:rPr lang="en-US" sz="2000"/>
              <a:t>G</a:t>
            </a:r>
            <a:r>
              <a:rPr lang="en-US" sz="1600"/>
              <a:t>v</a:t>
            </a:r>
            <a:endParaRPr lang="en-US" sz="2000"/>
          </a:p>
        </p:txBody>
      </p:sp>
      <p:sp>
        <p:nvSpPr>
          <p:cNvPr id="28681" name="Text Box 19"/>
          <p:cNvSpPr txBox="1">
            <a:spLocks noChangeArrowheads="1"/>
          </p:cNvSpPr>
          <p:nvPr/>
        </p:nvSpPr>
        <p:spPr bwMode="auto">
          <a:xfrm>
            <a:off x="304800" y="5257800"/>
            <a:ext cx="7696200" cy="457200"/>
          </a:xfrm>
          <a:prstGeom prst="rect">
            <a:avLst/>
          </a:prstGeom>
          <a:noFill/>
          <a:ln w="9525">
            <a:noFill/>
            <a:miter lim="800000"/>
            <a:headEnd/>
            <a:tailEnd/>
          </a:ln>
        </p:spPr>
        <p:txBody>
          <a:bodyPr>
            <a:spAutoFit/>
          </a:bodyPr>
          <a:lstStyle/>
          <a:p>
            <a:pPr>
              <a:spcBef>
                <a:spcPct val="50000"/>
              </a:spcBef>
            </a:pPr>
            <a:r>
              <a:rPr lang="el-GR">
                <a:latin typeface="Arial Narrow" pitchFamily="34" charset="0"/>
                <a:cs typeface="Times New Roman" pitchFamily="18" charset="0"/>
              </a:rPr>
              <a:t>Δ</a:t>
            </a:r>
            <a:r>
              <a:rPr lang="en-US">
                <a:latin typeface="Arial Narrow" pitchFamily="34" charset="0"/>
              </a:rPr>
              <a:t>G</a:t>
            </a:r>
            <a:r>
              <a:rPr lang="en-US" baseline="-25000">
                <a:latin typeface="Arial Narrow" pitchFamily="34" charset="0"/>
              </a:rPr>
              <a:t>V</a:t>
            </a:r>
            <a:r>
              <a:rPr lang="en-US">
                <a:latin typeface="Arial Narrow" pitchFamily="34" charset="0"/>
              </a:rPr>
              <a:t> drives nucleation and growth of solid phase</a:t>
            </a:r>
          </a:p>
        </p:txBody>
      </p:sp>
      <p:sp>
        <p:nvSpPr>
          <p:cNvPr id="28682" name="Rectangle 9"/>
          <p:cNvSpPr>
            <a:spLocks noChangeArrowheads="1"/>
          </p:cNvSpPr>
          <p:nvPr/>
        </p:nvSpPr>
        <p:spPr bwMode="auto">
          <a:xfrm>
            <a:off x="2819400" y="2819400"/>
            <a:ext cx="576263" cy="461963"/>
          </a:xfrm>
          <a:prstGeom prst="rect">
            <a:avLst/>
          </a:prstGeom>
          <a:noFill/>
          <a:ln w="9525">
            <a:noFill/>
            <a:miter lim="800000"/>
            <a:headEnd/>
            <a:tailEnd/>
          </a:ln>
        </p:spPr>
        <p:txBody>
          <a:bodyPr>
            <a:spAutoFit/>
          </a:bodyPr>
          <a:lstStyle/>
          <a:p>
            <a:r>
              <a:rPr lang="el-GR">
                <a:latin typeface="Arial Narrow" pitchFamily="34" charset="0"/>
                <a:cs typeface="Times New Roman" pitchFamily="18" charset="0"/>
              </a:rPr>
              <a:t>Δ</a:t>
            </a:r>
            <a:r>
              <a:rPr lang="en-US">
                <a:latin typeface="Arial Narrow" pitchFamily="34" charset="0"/>
                <a:cs typeface="Times New Roman" pitchFamily="18" charset="0"/>
              </a:rPr>
              <a:t>T</a:t>
            </a:r>
            <a:r>
              <a:rPr lang="en-US">
                <a:latin typeface="Arial Narrow" pitchFamily="34" charset="0"/>
              </a:rPr>
              <a:t> </a:t>
            </a:r>
            <a:endParaRPr lang="en-US"/>
          </a:p>
        </p:txBody>
      </p:sp>
      <p:cxnSp>
        <p:nvCxnSpPr>
          <p:cNvPr id="16" name="Straight Arrow Connector 15"/>
          <p:cNvCxnSpPr/>
          <p:nvPr/>
        </p:nvCxnSpPr>
        <p:spPr>
          <a:xfrm>
            <a:off x="2286000" y="2743200"/>
            <a:ext cx="1676400" cy="1588"/>
          </a:xfrm>
          <a:prstGeom prst="straightConnector1">
            <a:avLst/>
          </a:prstGeom>
          <a:ln>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684" name="Rectangle 19"/>
          <p:cNvSpPr>
            <a:spLocks noChangeArrowheads="1"/>
          </p:cNvSpPr>
          <p:nvPr/>
        </p:nvSpPr>
        <p:spPr bwMode="auto">
          <a:xfrm>
            <a:off x="3767138" y="3733800"/>
            <a:ext cx="576262" cy="461963"/>
          </a:xfrm>
          <a:prstGeom prst="rect">
            <a:avLst/>
          </a:prstGeom>
          <a:solidFill>
            <a:schemeClr val="bg1"/>
          </a:solidFill>
          <a:ln w="9525">
            <a:noFill/>
            <a:miter lim="800000"/>
            <a:headEnd/>
            <a:tailEnd/>
          </a:ln>
        </p:spPr>
        <p:txBody>
          <a:bodyPr>
            <a:spAutoFit/>
          </a:bodyPr>
          <a:lstStyle/>
          <a:p>
            <a:r>
              <a:rPr lang="en-US">
                <a:latin typeface="Arial Narrow" pitchFamily="34" charset="0"/>
                <a:cs typeface="Times New Roman" pitchFamily="18" charset="0"/>
              </a:rPr>
              <a:t>T</a:t>
            </a:r>
            <a:r>
              <a:rPr lang="en-US" baseline="-25000">
                <a:latin typeface="Arial Narrow" pitchFamily="34" charset="0"/>
                <a:cs typeface="Times New Roman" pitchFamily="18" charset="0"/>
              </a:rPr>
              <a:t>E</a:t>
            </a:r>
            <a:r>
              <a:rPr lang="en-US">
                <a:latin typeface="Arial Narrow" pitchFamily="34" charset="0"/>
              </a:rPr>
              <a:t> </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2"/>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graphicFrame>
        <p:nvGraphicFramePr>
          <p:cNvPr id="1026" name="Object 3"/>
          <p:cNvGraphicFramePr>
            <a:graphicFrameLocks noChangeAspect="1"/>
          </p:cNvGraphicFramePr>
          <p:nvPr/>
        </p:nvGraphicFramePr>
        <p:xfrm>
          <a:off x="533400" y="577850"/>
          <a:ext cx="1295400" cy="565150"/>
        </p:xfrm>
        <a:graphic>
          <a:graphicData uri="http://schemas.openxmlformats.org/presentationml/2006/ole">
            <p:oleObj spid="_x0000_s108546" name="Equation" r:id="rId4" imgW="520700" imgH="228600" progId="Equation.3">
              <p:embed/>
            </p:oleObj>
          </a:graphicData>
        </a:graphic>
      </p:graphicFrame>
      <p:sp>
        <p:nvSpPr>
          <p:cNvPr id="1033" name="Rectangle 4"/>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graphicFrame>
        <p:nvGraphicFramePr>
          <p:cNvPr id="1027" name="Object 5"/>
          <p:cNvGraphicFramePr>
            <a:graphicFrameLocks noChangeAspect="1"/>
          </p:cNvGraphicFramePr>
          <p:nvPr/>
        </p:nvGraphicFramePr>
        <p:xfrm>
          <a:off x="2362200" y="568325"/>
          <a:ext cx="3124200" cy="498475"/>
        </p:xfrm>
        <a:graphic>
          <a:graphicData uri="http://schemas.openxmlformats.org/presentationml/2006/ole">
            <p:oleObj spid="_x0000_s108547" name="Equation" r:id="rId5" imgW="1435100" imgH="228600" progId="Equation.3">
              <p:embed/>
            </p:oleObj>
          </a:graphicData>
        </a:graphic>
      </p:graphicFrame>
      <p:graphicFrame>
        <p:nvGraphicFramePr>
          <p:cNvPr id="1028" name="Object 6"/>
          <p:cNvGraphicFramePr>
            <a:graphicFrameLocks noChangeAspect="1"/>
          </p:cNvGraphicFramePr>
          <p:nvPr/>
        </p:nvGraphicFramePr>
        <p:xfrm>
          <a:off x="5867400" y="538163"/>
          <a:ext cx="2514600" cy="452437"/>
        </p:xfrm>
        <a:graphic>
          <a:graphicData uri="http://schemas.openxmlformats.org/presentationml/2006/ole">
            <p:oleObj spid="_x0000_s108548" name="Equation" r:id="rId6" imgW="1218671" imgH="215806" progId="Equation.3">
              <p:embed/>
            </p:oleObj>
          </a:graphicData>
        </a:graphic>
      </p:graphicFrame>
      <p:sp>
        <p:nvSpPr>
          <p:cNvPr id="1034" name="Rectangle 7"/>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029" name="Object 8"/>
          <p:cNvGraphicFramePr>
            <a:graphicFrameLocks noChangeAspect="1"/>
          </p:cNvGraphicFramePr>
          <p:nvPr/>
        </p:nvGraphicFramePr>
        <p:xfrm>
          <a:off x="685800" y="1152525"/>
          <a:ext cx="1447800" cy="904875"/>
        </p:xfrm>
        <a:graphic>
          <a:graphicData uri="http://schemas.openxmlformats.org/presentationml/2006/ole">
            <p:oleObj spid="_x0000_s108549" name="Equation" r:id="rId7" imgW="685800" imgH="431800" progId="Equation.3">
              <p:embed/>
            </p:oleObj>
          </a:graphicData>
        </a:graphic>
      </p:graphicFrame>
      <p:sp>
        <p:nvSpPr>
          <p:cNvPr id="1035" name="Rectangle 9"/>
          <p:cNvSpPr>
            <a:spLocks noChangeArrowheads="1"/>
          </p:cNvSpPr>
          <p:nvPr/>
        </p:nvSpPr>
        <p:spPr bwMode="auto">
          <a:xfrm>
            <a:off x="457200" y="2027238"/>
            <a:ext cx="6461125" cy="519112"/>
          </a:xfrm>
          <a:prstGeom prst="rect">
            <a:avLst/>
          </a:prstGeom>
          <a:noFill/>
          <a:ln w="9525">
            <a:noFill/>
            <a:miter lim="800000"/>
            <a:headEnd/>
            <a:tailEnd/>
          </a:ln>
        </p:spPr>
        <p:txBody>
          <a:bodyPr wrap="none" anchor="ctr">
            <a:spAutoFit/>
          </a:bodyPr>
          <a:lstStyle/>
          <a:p>
            <a:r>
              <a:rPr lang="en-US" sz="2800"/>
              <a:t>For any temperature T, for freezing to occur</a:t>
            </a:r>
          </a:p>
        </p:txBody>
      </p:sp>
      <p:sp>
        <p:nvSpPr>
          <p:cNvPr id="1036" name="Rectangle 10"/>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030" name="Object 11"/>
          <p:cNvGraphicFramePr>
            <a:graphicFrameLocks noChangeAspect="1"/>
          </p:cNvGraphicFramePr>
          <p:nvPr/>
        </p:nvGraphicFramePr>
        <p:xfrm>
          <a:off x="906463" y="2735263"/>
          <a:ext cx="7254875" cy="922337"/>
        </p:xfrm>
        <a:graphic>
          <a:graphicData uri="http://schemas.openxmlformats.org/presentationml/2006/ole">
            <p:oleObj spid="_x0000_s108550" name="Equation" r:id="rId8" imgW="3377880" imgH="431640" progId="Equation.3">
              <p:embed/>
            </p:oleObj>
          </a:graphicData>
        </a:graphic>
      </p:graphicFrame>
      <p:sp>
        <p:nvSpPr>
          <p:cNvPr id="1037" name="Rectangle 12"/>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031" name="Object 13"/>
          <p:cNvGraphicFramePr>
            <a:graphicFrameLocks noChangeAspect="1"/>
          </p:cNvGraphicFramePr>
          <p:nvPr/>
        </p:nvGraphicFramePr>
        <p:xfrm>
          <a:off x="792163" y="3786188"/>
          <a:ext cx="4206875" cy="1027112"/>
        </p:xfrm>
        <a:graphic>
          <a:graphicData uri="http://schemas.openxmlformats.org/presentationml/2006/ole">
            <p:oleObj spid="_x0000_s108551" name="Equation" r:id="rId9" imgW="1752480" imgH="431640" progId="Equation.3">
              <p:embed/>
            </p:oleObj>
          </a:graphicData>
        </a:graphic>
      </p:graphicFrame>
      <p:sp>
        <p:nvSpPr>
          <p:cNvPr id="1038" name="Rectangle 14"/>
          <p:cNvSpPr>
            <a:spLocks noChangeArrowheads="1"/>
          </p:cNvSpPr>
          <p:nvPr/>
        </p:nvSpPr>
        <p:spPr bwMode="auto">
          <a:xfrm>
            <a:off x="84138" y="4891088"/>
            <a:ext cx="7540625" cy="1281112"/>
          </a:xfrm>
          <a:prstGeom prst="rect">
            <a:avLst/>
          </a:prstGeom>
          <a:noFill/>
          <a:ln w="9525">
            <a:noFill/>
            <a:miter lim="800000"/>
            <a:headEnd/>
            <a:tailEnd/>
          </a:ln>
        </p:spPr>
        <p:txBody>
          <a:bodyPr wrap="none" tIns="0" bIns="0" anchor="ctr">
            <a:spAutoFit/>
          </a:bodyPr>
          <a:lstStyle/>
          <a:p>
            <a:pPr marL="457200" indent="-457200" algn="ctr">
              <a:buFontTx/>
              <a:buAutoNum type="arabicPeriod"/>
            </a:pPr>
            <a:r>
              <a:rPr lang="en-US" sz="2800"/>
              <a:t>Material must be supercooled to below TE</a:t>
            </a:r>
          </a:p>
          <a:p>
            <a:pPr marL="457200" indent="-457200" algn="ctr"/>
            <a:r>
              <a:rPr lang="en-US" sz="2800"/>
              <a:t>    2. Latent heat of solidification must be dissipated</a:t>
            </a:r>
          </a:p>
          <a:p>
            <a:pPr marL="457200" indent="-457200" algn="ctr" eaLnBrk="0" hangingPunct="0"/>
            <a:endParaRPr lang="en-US" sz="2800"/>
          </a:p>
        </p:txBody>
      </p:sp>
      <p:sp>
        <p:nvSpPr>
          <p:cNvPr id="1039" name="Text Box 15"/>
          <p:cNvSpPr txBox="1">
            <a:spLocks noChangeArrowheads="1"/>
          </p:cNvSpPr>
          <p:nvPr/>
        </p:nvSpPr>
        <p:spPr bwMode="auto">
          <a:xfrm>
            <a:off x="0" y="0"/>
            <a:ext cx="5791200" cy="579438"/>
          </a:xfrm>
          <a:prstGeom prst="rect">
            <a:avLst/>
          </a:prstGeom>
          <a:noFill/>
          <a:ln w="9525">
            <a:noFill/>
            <a:miter lim="800000"/>
            <a:headEnd/>
            <a:tailEnd/>
          </a:ln>
        </p:spPr>
        <p:txBody>
          <a:bodyPr>
            <a:spAutoFit/>
          </a:bodyPr>
          <a:lstStyle/>
          <a:p>
            <a:pPr>
              <a:spcBef>
                <a:spcPct val="50000"/>
              </a:spcBef>
            </a:pPr>
            <a:r>
              <a:rPr lang="en-US" sz="3200">
                <a:latin typeface="Arial Narrow" pitchFamily="34" charset="0"/>
              </a:rPr>
              <a:t>Thermodynamics to solidification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04800"/>
            <a:ext cx="8305800" cy="3046988"/>
          </a:xfrm>
          <a:prstGeom prst="rect">
            <a:avLst/>
          </a:prstGeom>
          <a:noFill/>
        </p:spPr>
        <p:txBody>
          <a:bodyPr wrap="square" rtlCol="0">
            <a:spAutoFit/>
          </a:bodyPr>
          <a:lstStyle/>
          <a:p>
            <a:r>
              <a:rPr lang="en-US" b="1" dirty="0" smtClean="0"/>
              <a:t>Classifications:</a:t>
            </a:r>
          </a:p>
          <a:p>
            <a:pPr marL="457200" indent="-457200">
              <a:buFont typeface="+mj-lt"/>
              <a:buAutoNum type="arabicPeriod"/>
            </a:pPr>
            <a:r>
              <a:rPr lang="en-US" dirty="0" smtClean="0"/>
              <a:t>Expendable mould casting: Green sand casting, dry sand casting, cement </a:t>
            </a:r>
            <a:r>
              <a:rPr lang="en-US" dirty="0" err="1" smtClean="0"/>
              <a:t>moulding</a:t>
            </a:r>
            <a:r>
              <a:rPr lang="en-US" dirty="0" smtClean="0"/>
              <a:t>, CO2 sodium silicate </a:t>
            </a:r>
            <a:r>
              <a:rPr lang="en-US" dirty="0" err="1" smtClean="0"/>
              <a:t>moulding</a:t>
            </a:r>
            <a:r>
              <a:rPr lang="en-US" dirty="0" smtClean="0"/>
              <a:t>, Investment </a:t>
            </a:r>
            <a:r>
              <a:rPr lang="en-US" dirty="0" err="1" smtClean="0"/>
              <a:t>moulding</a:t>
            </a:r>
            <a:r>
              <a:rPr lang="en-US" dirty="0" smtClean="0"/>
              <a:t> etc.</a:t>
            </a:r>
          </a:p>
          <a:p>
            <a:pPr marL="457200" indent="-457200">
              <a:buFont typeface="+mj-lt"/>
              <a:buAutoNum type="arabicPeriod"/>
            </a:pPr>
            <a:r>
              <a:rPr lang="en-US" dirty="0" smtClean="0"/>
              <a:t>Permanent mould casting: Ingot casting, continuous casting, strip casting, die casting, centrifugal casting, squeeze casting, </a:t>
            </a:r>
            <a:r>
              <a:rPr lang="en-US" dirty="0" err="1" smtClean="0"/>
              <a:t>thixo</a:t>
            </a:r>
            <a:r>
              <a:rPr lang="en-US" dirty="0" smtClean="0"/>
              <a:t>-forming etc.</a:t>
            </a:r>
          </a:p>
          <a:p>
            <a:endParaRPr lang="en-US" dirty="0"/>
          </a:p>
        </p:txBody>
      </p:sp>
      <p:pic>
        <p:nvPicPr>
          <p:cNvPr id="71682" name="Picture 2"/>
          <p:cNvPicPr>
            <a:picLocks noChangeAspect="1" noChangeArrowheads="1"/>
          </p:cNvPicPr>
          <p:nvPr/>
        </p:nvPicPr>
        <p:blipFill>
          <a:blip r:embed="rId2"/>
          <a:srcRect/>
          <a:stretch>
            <a:fillRect/>
          </a:stretch>
        </p:blipFill>
        <p:spPr bwMode="auto">
          <a:xfrm>
            <a:off x="7315200" y="3124200"/>
            <a:ext cx="1601403" cy="2514600"/>
          </a:xfrm>
          <a:prstGeom prst="rect">
            <a:avLst/>
          </a:prstGeom>
          <a:noFill/>
          <a:ln w="9525">
            <a:noFill/>
            <a:miter lim="800000"/>
            <a:headEnd/>
            <a:tailEnd/>
          </a:ln>
          <a:effectLst/>
        </p:spPr>
      </p:pic>
      <p:pic>
        <p:nvPicPr>
          <p:cNvPr id="71684" name="Picture 4" descr="http://www.georgesbasement.com/Microstructures/CastIronsHighAlloySteelsSuperalloys/Lesson-1/Slide-09.jpg"/>
          <p:cNvPicPr>
            <a:picLocks noChangeAspect="1" noChangeArrowheads="1"/>
          </p:cNvPicPr>
          <p:nvPr/>
        </p:nvPicPr>
        <p:blipFill>
          <a:blip r:embed="rId3" cstate="print"/>
          <a:srcRect/>
          <a:stretch>
            <a:fillRect/>
          </a:stretch>
        </p:blipFill>
        <p:spPr bwMode="auto">
          <a:xfrm>
            <a:off x="2895600" y="3581400"/>
            <a:ext cx="1981200" cy="1362075"/>
          </a:xfrm>
          <a:prstGeom prst="rect">
            <a:avLst/>
          </a:prstGeom>
          <a:noFill/>
        </p:spPr>
      </p:pic>
      <p:pic>
        <p:nvPicPr>
          <p:cNvPr id="71688" name="Picture 8" descr="http://www.open.edu/openlearn/ocw/pluginfile.php/73611/mod_oucontent/oucontent/616/c3e95782/8fe01b1b/t173_2_025i.jpg"/>
          <p:cNvPicPr>
            <a:picLocks noChangeAspect="1" noChangeArrowheads="1"/>
          </p:cNvPicPr>
          <p:nvPr/>
        </p:nvPicPr>
        <p:blipFill>
          <a:blip r:embed="rId4"/>
          <a:srcRect/>
          <a:stretch>
            <a:fillRect/>
          </a:stretch>
        </p:blipFill>
        <p:spPr bwMode="auto">
          <a:xfrm>
            <a:off x="4953000" y="3048000"/>
            <a:ext cx="2263075" cy="2590800"/>
          </a:xfrm>
          <a:prstGeom prst="rect">
            <a:avLst/>
          </a:prstGeom>
          <a:noFill/>
        </p:spPr>
      </p:pic>
      <p:sp>
        <p:nvSpPr>
          <p:cNvPr id="9" name="TextBox 8"/>
          <p:cNvSpPr txBox="1"/>
          <p:nvPr/>
        </p:nvSpPr>
        <p:spPr>
          <a:xfrm>
            <a:off x="0" y="2971800"/>
            <a:ext cx="4572000" cy="461665"/>
          </a:xfrm>
          <a:prstGeom prst="rect">
            <a:avLst/>
          </a:prstGeom>
          <a:noFill/>
        </p:spPr>
        <p:txBody>
          <a:bodyPr wrap="square" rtlCol="0">
            <a:spAutoFit/>
          </a:bodyPr>
          <a:lstStyle/>
          <a:p>
            <a:r>
              <a:rPr lang="en-US" b="1" dirty="0" smtClean="0"/>
              <a:t>Microstructure and properties</a:t>
            </a:r>
            <a:endParaRPr lang="en-US" b="1" dirty="0"/>
          </a:p>
        </p:txBody>
      </p:sp>
      <p:sp>
        <p:nvSpPr>
          <p:cNvPr id="10" name="TextBox 9"/>
          <p:cNvSpPr txBox="1"/>
          <p:nvPr/>
        </p:nvSpPr>
        <p:spPr>
          <a:xfrm>
            <a:off x="228600" y="3623608"/>
            <a:ext cx="2667000" cy="1938992"/>
          </a:xfrm>
          <a:prstGeom prst="rect">
            <a:avLst/>
          </a:prstGeom>
          <a:noFill/>
        </p:spPr>
        <p:txBody>
          <a:bodyPr wrap="square" rtlCol="0">
            <a:spAutoFit/>
          </a:bodyPr>
          <a:lstStyle/>
          <a:p>
            <a:r>
              <a:rPr lang="en-US" dirty="0" smtClean="0"/>
              <a:t>Depending on selection of materials and processing condition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en-US"/>
          </a:p>
        </p:txBody>
      </p:sp>
      <p:graphicFrame>
        <p:nvGraphicFramePr>
          <p:cNvPr id="2050" name="Object 3"/>
          <p:cNvGraphicFramePr>
            <a:graphicFrameLocks noChangeAspect="1"/>
          </p:cNvGraphicFramePr>
          <p:nvPr/>
        </p:nvGraphicFramePr>
        <p:xfrm>
          <a:off x="457200" y="609600"/>
          <a:ext cx="5943600" cy="900113"/>
        </p:xfrm>
        <a:graphic>
          <a:graphicData uri="http://schemas.openxmlformats.org/presentationml/2006/ole">
            <p:oleObj spid="_x0000_s109570" name="Equation" r:id="rId4" imgW="3011707" imgH="457661" progId="Equation.3">
              <p:embed/>
            </p:oleObj>
          </a:graphicData>
        </a:graphic>
      </p:graphicFrame>
      <p:sp>
        <p:nvSpPr>
          <p:cNvPr id="2054" name="Rectangle 4"/>
          <p:cNvSpPr>
            <a:spLocks noChangeArrowheads="1"/>
          </p:cNvSpPr>
          <p:nvPr/>
        </p:nvSpPr>
        <p:spPr bwMode="auto">
          <a:xfrm>
            <a:off x="0" y="3305175"/>
            <a:ext cx="9144000" cy="0"/>
          </a:xfrm>
          <a:prstGeom prst="rect">
            <a:avLst/>
          </a:prstGeom>
          <a:noFill/>
          <a:ln w="9525">
            <a:noFill/>
            <a:miter lim="800000"/>
            <a:headEnd/>
            <a:tailEnd/>
          </a:ln>
        </p:spPr>
        <p:txBody>
          <a:bodyPr wrap="none" anchor="ctr">
            <a:spAutoFit/>
          </a:bodyPr>
          <a:lstStyle/>
          <a:p>
            <a:endParaRPr lang="en-US"/>
          </a:p>
        </p:txBody>
      </p:sp>
      <p:graphicFrame>
        <p:nvGraphicFramePr>
          <p:cNvPr id="2051" name="Object 5"/>
          <p:cNvGraphicFramePr>
            <a:graphicFrameLocks noChangeAspect="1"/>
          </p:cNvGraphicFramePr>
          <p:nvPr/>
        </p:nvGraphicFramePr>
        <p:xfrm>
          <a:off x="381000" y="1524000"/>
          <a:ext cx="8229600" cy="495300"/>
        </p:xfrm>
        <a:graphic>
          <a:graphicData uri="http://schemas.openxmlformats.org/presentationml/2006/ole">
            <p:oleObj spid="_x0000_s109571" name="Equation" r:id="rId5" imgW="4105541" imgH="253951" progId="Equation.3">
              <p:embed/>
            </p:oleObj>
          </a:graphicData>
        </a:graphic>
      </p:graphicFrame>
      <p:sp>
        <p:nvSpPr>
          <p:cNvPr id="2055" name="Rectangle 6"/>
          <p:cNvSpPr>
            <a:spLocks noChangeArrowheads="1"/>
          </p:cNvSpPr>
          <p:nvPr/>
        </p:nvSpPr>
        <p:spPr bwMode="auto">
          <a:xfrm>
            <a:off x="0" y="3109913"/>
            <a:ext cx="9144000" cy="0"/>
          </a:xfrm>
          <a:prstGeom prst="rect">
            <a:avLst/>
          </a:prstGeom>
          <a:noFill/>
          <a:ln w="9525">
            <a:noFill/>
            <a:miter lim="800000"/>
            <a:headEnd/>
            <a:tailEnd/>
          </a:ln>
        </p:spPr>
        <p:txBody>
          <a:bodyPr wrap="none" anchor="ctr">
            <a:spAutoFit/>
          </a:bodyPr>
          <a:lstStyle/>
          <a:p>
            <a:endParaRPr lang="en-US"/>
          </a:p>
        </p:txBody>
      </p:sp>
      <p:graphicFrame>
        <p:nvGraphicFramePr>
          <p:cNvPr id="2052" name="Object 7"/>
          <p:cNvGraphicFramePr>
            <a:graphicFrameLocks noChangeAspect="1"/>
          </p:cNvGraphicFramePr>
          <p:nvPr/>
        </p:nvGraphicFramePr>
        <p:xfrm>
          <a:off x="228600" y="2397125"/>
          <a:ext cx="8686800" cy="1166813"/>
        </p:xfrm>
        <a:graphic>
          <a:graphicData uri="http://schemas.openxmlformats.org/presentationml/2006/ole">
            <p:oleObj spid="_x0000_s109572" name="Equation" r:id="rId6" imgW="4749800" imgH="635000" progId="Equation.3">
              <p:embed/>
            </p:oleObj>
          </a:graphicData>
        </a:graphic>
      </p:graphicFrame>
      <p:pic>
        <p:nvPicPr>
          <p:cNvPr id="452616" name="Picture 8" descr="casting-3"/>
          <p:cNvPicPr>
            <a:picLocks noChangeAspect="1" noChangeArrowheads="1"/>
          </p:cNvPicPr>
          <p:nvPr/>
        </p:nvPicPr>
        <p:blipFill>
          <a:blip r:embed="rId7"/>
          <a:srcRect/>
          <a:stretch>
            <a:fillRect/>
          </a:stretch>
        </p:blipFill>
        <p:spPr bwMode="auto">
          <a:xfrm>
            <a:off x="228600" y="685800"/>
            <a:ext cx="8686800" cy="4806950"/>
          </a:xfrm>
          <a:prstGeom prst="rect">
            <a:avLst/>
          </a:prstGeom>
          <a:noFill/>
          <a:ln w="9525">
            <a:noFill/>
            <a:miter lim="800000"/>
            <a:headEnd/>
            <a:tailEnd/>
          </a:ln>
        </p:spPr>
      </p:pic>
      <p:sp>
        <p:nvSpPr>
          <p:cNvPr id="2057" name="TextBox 8"/>
          <p:cNvSpPr txBox="1">
            <a:spLocks noChangeArrowheads="1"/>
          </p:cNvSpPr>
          <p:nvPr/>
        </p:nvSpPr>
        <p:spPr bwMode="auto">
          <a:xfrm>
            <a:off x="228600" y="152400"/>
            <a:ext cx="4530725" cy="584200"/>
          </a:xfrm>
          <a:prstGeom prst="rect">
            <a:avLst/>
          </a:prstGeom>
          <a:noFill/>
          <a:ln w="9525">
            <a:noFill/>
            <a:miter lim="800000"/>
            <a:headEnd/>
            <a:tailEnd/>
          </a:ln>
        </p:spPr>
        <p:txBody>
          <a:bodyPr wrap="none">
            <a:spAutoFit/>
          </a:bodyPr>
          <a:lstStyle/>
          <a:p>
            <a:r>
              <a:rPr lang="en-US" sz="3200">
                <a:latin typeface="Arial Narrow" pitchFamily="34" charset="0"/>
              </a:rPr>
              <a:t>Nucleation of crystalline solid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2616"/>
                                        </p:tgtEl>
                                        <p:attrNameLst>
                                          <p:attrName>style.visibility</p:attrName>
                                        </p:attrNameLst>
                                      </p:cBhvr>
                                      <p:to>
                                        <p:strVal val="visible"/>
                                      </p:to>
                                    </p:set>
                                    <p:animEffect transition="in" filter="blinds(horizontal)">
                                      <p:cBhvr>
                                        <p:cTn id="7" dur="500"/>
                                        <p:tgtEl>
                                          <p:spTgt spid="452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2"/>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4" name="Object 3"/>
          <p:cNvGraphicFramePr>
            <a:graphicFrameLocks noChangeAspect="1"/>
          </p:cNvGraphicFramePr>
          <p:nvPr/>
        </p:nvGraphicFramePr>
        <p:xfrm>
          <a:off x="609600" y="457200"/>
          <a:ext cx="4876800" cy="962025"/>
        </p:xfrm>
        <a:graphic>
          <a:graphicData uri="http://schemas.openxmlformats.org/presentationml/2006/ole">
            <p:oleObj spid="_x0000_s110594" name="Equation" r:id="rId4" imgW="1981200" imgH="393700" progId="Equation.3">
              <p:embed/>
            </p:oleObj>
          </a:graphicData>
        </a:graphic>
      </p:graphicFrame>
      <p:sp>
        <p:nvSpPr>
          <p:cNvPr id="3081" name="Rectangle 4"/>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5" name="Object 5"/>
          <p:cNvGraphicFramePr>
            <a:graphicFrameLocks noChangeAspect="1"/>
          </p:cNvGraphicFramePr>
          <p:nvPr/>
        </p:nvGraphicFramePr>
        <p:xfrm>
          <a:off x="685800" y="1447800"/>
          <a:ext cx="1981200" cy="900113"/>
        </p:xfrm>
        <a:graphic>
          <a:graphicData uri="http://schemas.openxmlformats.org/presentationml/2006/ole">
            <p:oleObj spid="_x0000_s110595" name="Equation" r:id="rId5" imgW="939392" imgH="431613" progId="Equation.3">
              <p:embed/>
            </p:oleObj>
          </a:graphicData>
        </a:graphic>
      </p:graphicFrame>
      <p:sp>
        <p:nvSpPr>
          <p:cNvPr id="3082" name="Rectangle 6"/>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en-US"/>
          </a:p>
        </p:txBody>
      </p:sp>
      <p:sp>
        <p:nvSpPr>
          <p:cNvPr id="3083" name="Rectangle 7"/>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6" name="Object 8"/>
          <p:cNvGraphicFramePr>
            <a:graphicFrameLocks noChangeAspect="1"/>
          </p:cNvGraphicFramePr>
          <p:nvPr/>
        </p:nvGraphicFramePr>
        <p:xfrm>
          <a:off x="609600" y="2362200"/>
          <a:ext cx="2438400" cy="860425"/>
        </p:xfrm>
        <a:graphic>
          <a:graphicData uri="http://schemas.openxmlformats.org/presentationml/2006/ole">
            <p:oleObj spid="_x0000_s110596" name="Equation" r:id="rId6" imgW="1295400" imgH="457200" progId="Equation.3">
              <p:embed/>
            </p:oleObj>
          </a:graphicData>
        </a:graphic>
      </p:graphicFrame>
      <p:sp>
        <p:nvSpPr>
          <p:cNvPr id="3084" name="Rectangle 9"/>
          <p:cNvSpPr>
            <a:spLocks noChangeArrowheads="1"/>
          </p:cNvSpPr>
          <p:nvPr/>
        </p:nvSpPr>
        <p:spPr bwMode="auto">
          <a:xfrm>
            <a:off x="228600" y="3505200"/>
            <a:ext cx="8229600" cy="822325"/>
          </a:xfrm>
          <a:prstGeom prst="rect">
            <a:avLst/>
          </a:prstGeom>
          <a:noFill/>
          <a:ln w="9525">
            <a:noFill/>
            <a:miter lim="800000"/>
            <a:headEnd/>
            <a:tailEnd/>
          </a:ln>
        </p:spPr>
        <p:txBody>
          <a:bodyPr anchor="ctr">
            <a:spAutoFit/>
          </a:bodyPr>
          <a:lstStyle/>
          <a:p>
            <a:r>
              <a:rPr lang="en-US"/>
              <a:t>There is a critical size of new phase (embryo) to become stable and grow. Hence there exists an energy barrier to solidification.</a:t>
            </a:r>
          </a:p>
        </p:txBody>
      </p:sp>
      <p:sp>
        <p:nvSpPr>
          <p:cNvPr id="3085" name="Rectangle 10"/>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7" name="Object 11"/>
          <p:cNvGraphicFramePr>
            <a:graphicFrameLocks noChangeAspect="1"/>
          </p:cNvGraphicFramePr>
          <p:nvPr/>
        </p:nvGraphicFramePr>
        <p:xfrm>
          <a:off x="381000" y="4267200"/>
          <a:ext cx="2971800" cy="962025"/>
        </p:xfrm>
        <a:graphic>
          <a:graphicData uri="http://schemas.openxmlformats.org/presentationml/2006/ole">
            <p:oleObj spid="_x0000_s110597" name="Equation" r:id="rId7" imgW="1320227" imgH="431613" progId="Equation.3">
              <p:embed/>
            </p:oleObj>
          </a:graphicData>
        </a:graphic>
      </p:graphicFrame>
      <p:sp>
        <p:nvSpPr>
          <p:cNvPr id="3086" name="Rectangle 12"/>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8" name="Object 13"/>
          <p:cNvGraphicFramePr>
            <a:graphicFrameLocks noChangeAspect="1"/>
          </p:cNvGraphicFramePr>
          <p:nvPr/>
        </p:nvGraphicFramePr>
        <p:xfrm>
          <a:off x="5105400" y="4343400"/>
          <a:ext cx="2667000" cy="828675"/>
        </p:xfrm>
        <a:graphic>
          <a:graphicData uri="http://schemas.openxmlformats.org/presentationml/2006/ole">
            <p:oleObj spid="_x0000_s110598" name="Equation" r:id="rId8" imgW="1256755" imgH="393529" progId="Equation.3">
              <p:embed/>
            </p:oleObj>
          </a:graphicData>
        </a:graphic>
      </p:graphicFrame>
      <p:sp>
        <p:nvSpPr>
          <p:cNvPr id="3087" name="Rectangle 14"/>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9" name="Object 15"/>
          <p:cNvGraphicFramePr>
            <a:graphicFrameLocks noChangeAspect="1"/>
          </p:cNvGraphicFramePr>
          <p:nvPr/>
        </p:nvGraphicFramePr>
        <p:xfrm>
          <a:off x="457200" y="5105400"/>
          <a:ext cx="5334000" cy="739775"/>
        </p:xfrm>
        <a:graphic>
          <a:graphicData uri="http://schemas.openxmlformats.org/presentationml/2006/ole">
            <p:oleObj spid="_x0000_s110599" name="Equation" r:id="rId9" imgW="2819400" imgH="393700" progId="Equation.3">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6"/>
          <p:cNvSpPr txBox="1">
            <a:spLocks noChangeArrowheads="1"/>
          </p:cNvSpPr>
          <p:nvPr/>
        </p:nvSpPr>
        <p:spPr bwMode="auto">
          <a:xfrm>
            <a:off x="381000" y="228600"/>
            <a:ext cx="8305800" cy="2677656"/>
          </a:xfrm>
          <a:prstGeom prst="rect">
            <a:avLst/>
          </a:prstGeom>
          <a:noFill/>
          <a:ln w="9525">
            <a:noFill/>
            <a:miter lim="800000"/>
            <a:headEnd/>
            <a:tailEnd/>
          </a:ln>
        </p:spPr>
        <p:txBody>
          <a:bodyPr>
            <a:spAutoFit/>
          </a:bodyPr>
          <a:lstStyle/>
          <a:p>
            <a:pPr algn="just">
              <a:spcBef>
                <a:spcPct val="50000"/>
              </a:spcBef>
            </a:pPr>
            <a:r>
              <a:rPr lang="en-US" dirty="0"/>
              <a:t>Q. Suppose that liquid </a:t>
            </a:r>
            <a:r>
              <a:rPr lang="en-US" dirty="0" smtClean="0"/>
              <a:t>copper </a:t>
            </a:r>
            <a:r>
              <a:rPr lang="en-US" dirty="0"/>
              <a:t>is </a:t>
            </a:r>
            <a:r>
              <a:rPr lang="en-US" dirty="0" err="1"/>
              <a:t>undercooled</a:t>
            </a:r>
            <a:r>
              <a:rPr lang="en-US" dirty="0"/>
              <a:t> until homogeneous nucleation occurs. Calculate (a) the critical radius of nucleus required and (b) the number of </a:t>
            </a:r>
            <a:r>
              <a:rPr lang="en-US" dirty="0" smtClean="0"/>
              <a:t>copper </a:t>
            </a:r>
            <a:r>
              <a:rPr lang="en-US" dirty="0"/>
              <a:t>atoms in the nucleus. Assume that the lattice parameter of the solid FCC </a:t>
            </a:r>
            <a:r>
              <a:rPr lang="en-US" dirty="0" smtClean="0"/>
              <a:t>copper </a:t>
            </a:r>
            <a:r>
              <a:rPr lang="en-US" dirty="0"/>
              <a:t>is </a:t>
            </a:r>
            <a:r>
              <a:rPr lang="en-US" dirty="0" smtClean="0"/>
              <a:t>0.3615nm</a:t>
            </a:r>
            <a:r>
              <a:rPr lang="en-US" dirty="0"/>
              <a:t>, freezing temperature is </a:t>
            </a:r>
            <a:r>
              <a:rPr lang="en-US" dirty="0" smtClean="0"/>
              <a:t>1085</a:t>
            </a:r>
            <a:r>
              <a:rPr lang="en-US" baseline="30000" dirty="0" smtClean="0"/>
              <a:t>0</a:t>
            </a:r>
            <a:r>
              <a:rPr lang="en-US" dirty="0" smtClean="0"/>
              <a:t>C</a:t>
            </a:r>
            <a:r>
              <a:rPr lang="en-US" dirty="0"/>
              <a:t>, latent heat of solidification is </a:t>
            </a:r>
            <a:r>
              <a:rPr lang="en-US" dirty="0" smtClean="0"/>
              <a:t>1628 </a:t>
            </a:r>
            <a:r>
              <a:rPr lang="en-US" dirty="0"/>
              <a:t>J/cm</a:t>
            </a:r>
            <a:r>
              <a:rPr lang="en-US" baseline="30000" dirty="0"/>
              <a:t>3</a:t>
            </a:r>
            <a:r>
              <a:rPr lang="en-US" dirty="0"/>
              <a:t>, surface energy             J/cm</a:t>
            </a:r>
            <a:r>
              <a:rPr lang="en-US" baseline="30000" dirty="0"/>
              <a:t>2</a:t>
            </a:r>
            <a:r>
              <a:rPr lang="en-US" dirty="0"/>
              <a:t> and typical </a:t>
            </a:r>
            <a:r>
              <a:rPr lang="en-US" dirty="0" err="1"/>
              <a:t>undercooling</a:t>
            </a:r>
            <a:r>
              <a:rPr lang="en-US" dirty="0"/>
              <a:t> for homogeneous nucleation is </a:t>
            </a:r>
            <a:r>
              <a:rPr lang="en-US" dirty="0" smtClean="0"/>
              <a:t>236</a:t>
            </a:r>
            <a:r>
              <a:rPr lang="en-US" baseline="30000" dirty="0" smtClean="0"/>
              <a:t>0</a:t>
            </a:r>
            <a:r>
              <a:rPr lang="en-US" dirty="0" smtClean="0"/>
              <a:t>C</a:t>
            </a:r>
            <a:endParaRPr lang="en-US" baseline="30000" dirty="0"/>
          </a:p>
        </p:txBody>
      </p:sp>
      <p:sp>
        <p:nvSpPr>
          <p:cNvPr id="4100" name="Rectangle 15"/>
          <p:cNvSpPr>
            <a:spLocks noChangeArrowheads="1"/>
          </p:cNvSpPr>
          <p:nvPr/>
        </p:nvSpPr>
        <p:spPr bwMode="auto">
          <a:xfrm>
            <a:off x="1762125" y="2789238"/>
            <a:ext cx="1123950" cy="0"/>
          </a:xfrm>
          <a:prstGeom prst="rect">
            <a:avLst/>
          </a:prstGeom>
          <a:noFill/>
          <a:ln w="9525">
            <a:noFill/>
            <a:miter lim="800000"/>
            <a:headEnd/>
            <a:tailEnd/>
          </a:ln>
        </p:spPr>
        <p:txBody>
          <a:bodyPr wrap="none">
            <a:spAutoFit/>
          </a:bodyPr>
          <a:lstStyle/>
          <a:p>
            <a:endParaRPr lang="en-US"/>
          </a:p>
        </p:txBody>
      </p:sp>
      <p:graphicFrame>
        <p:nvGraphicFramePr>
          <p:cNvPr id="4098" name="Object 7"/>
          <p:cNvGraphicFramePr>
            <a:graphicFrameLocks noChangeAspect="1"/>
          </p:cNvGraphicFramePr>
          <p:nvPr/>
        </p:nvGraphicFramePr>
        <p:xfrm>
          <a:off x="6105525" y="2133600"/>
          <a:ext cx="914400" cy="295275"/>
        </p:xfrm>
        <a:graphic>
          <a:graphicData uri="http://schemas.openxmlformats.org/presentationml/2006/ole">
            <p:oleObj spid="_x0000_s111618" name="Equation" r:id="rId3" imgW="622080" imgH="203040" progId="Equation.DSMT4">
              <p:embed/>
            </p:oleObj>
          </a:graphicData>
        </a:graphic>
      </p:graphicFrame>
      <p:pic>
        <p:nvPicPr>
          <p:cNvPr id="4101" name="Picture 4" descr="data-nucleation"/>
          <p:cNvPicPr>
            <a:picLocks noChangeAspect="1" noChangeArrowheads="1"/>
          </p:cNvPicPr>
          <p:nvPr/>
        </p:nvPicPr>
        <p:blipFill>
          <a:blip r:embed="rId4"/>
          <a:srcRect/>
          <a:stretch>
            <a:fillRect/>
          </a:stretch>
        </p:blipFill>
        <p:spPr bwMode="auto">
          <a:xfrm>
            <a:off x="609600" y="2852738"/>
            <a:ext cx="7924800" cy="3960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4"/>
          <a:srcRect/>
          <a:stretch>
            <a:fillRect/>
          </a:stretch>
        </p:blipFill>
        <p:spPr bwMode="auto">
          <a:xfrm>
            <a:off x="0" y="507073"/>
            <a:ext cx="4648200" cy="3607727"/>
          </a:xfrm>
          <a:prstGeom prst="rect">
            <a:avLst/>
          </a:prstGeom>
          <a:noFill/>
          <a:ln w="9525">
            <a:noFill/>
            <a:miter lim="800000"/>
            <a:headEnd/>
            <a:tailEnd/>
          </a:ln>
          <a:effectLst/>
        </p:spPr>
      </p:pic>
      <p:pic>
        <p:nvPicPr>
          <p:cNvPr id="65539" name="Picture 3"/>
          <p:cNvPicPr>
            <a:picLocks noChangeAspect="1" noChangeArrowheads="1"/>
          </p:cNvPicPr>
          <p:nvPr/>
        </p:nvPicPr>
        <p:blipFill>
          <a:blip r:embed="rId5"/>
          <a:srcRect/>
          <a:stretch>
            <a:fillRect/>
          </a:stretch>
        </p:blipFill>
        <p:spPr bwMode="auto">
          <a:xfrm>
            <a:off x="2895600" y="533400"/>
            <a:ext cx="2306782" cy="685800"/>
          </a:xfrm>
          <a:prstGeom prst="rect">
            <a:avLst/>
          </a:prstGeom>
          <a:noFill/>
          <a:ln w="9525">
            <a:noFill/>
            <a:miter lim="800000"/>
            <a:headEnd/>
            <a:tailEnd/>
          </a:ln>
          <a:effectLst/>
        </p:spPr>
      </p:pic>
      <p:graphicFrame>
        <p:nvGraphicFramePr>
          <p:cNvPr id="65541" name="Object 3"/>
          <p:cNvGraphicFramePr>
            <a:graphicFrameLocks noChangeAspect="1"/>
          </p:cNvGraphicFramePr>
          <p:nvPr/>
        </p:nvGraphicFramePr>
        <p:xfrm>
          <a:off x="5334000" y="685800"/>
          <a:ext cx="3657600" cy="2057400"/>
        </p:xfrm>
        <a:graphic>
          <a:graphicData uri="http://schemas.openxmlformats.org/presentationml/2006/ole">
            <p:oleObj spid="_x0000_s120834" name="Equation" r:id="rId6" imgW="1523880" imgH="812520" progId="Equation.DSMT4">
              <p:embed/>
            </p:oleObj>
          </a:graphicData>
        </a:graphic>
      </p:graphicFrame>
      <p:graphicFrame>
        <p:nvGraphicFramePr>
          <p:cNvPr id="65542" name="Object 6"/>
          <p:cNvGraphicFramePr>
            <a:graphicFrameLocks noChangeAspect="1"/>
          </p:cNvGraphicFramePr>
          <p:nvPr/>
        </p:nvGraphicFramePr>
        <p:xfrm>
          <a:off x="5226050" y="2819400"/>
          <a:ext cx="3567113" cy="577850"/>
        </p:xfrm>
        <a:graphic>
          <a:graphicData uri="http://schemas.openxmlformats.org/presentationml/2006/ole">
            <p:oleObj spid="_x0000_s120835" name="Equation" r:id="rId7" imgW="1485720" imgH="228600" progId="Equation.DSMT4">
              <p:embed/>
            </p:oleObj>
          </a:graphicData>
        </a:graphic>
      </p:graphicFrame>
      <p:pic>
        <p:nvPicPr>
          <p:cNvPr id="65544" name="Picture 8"/>
          <p:cNvPicPr>
            <a:picLocks noChangeAspect="1" noChangeArrowheads="1"/>
          </p:cNvPicPr>
          <p:nvPr/>
        </p:nvPicPr>
        <p:blipFill>
          <a:blip r:embed="rId8"/>
          <a:srcRect/>
          <a:stretch>
            <a:fillRect/>
          </a:stretch>
        </p:blipFill>
        <p:spPr bwMode="auto">
          <a:xfrm>
            <a:off x="539749" y="4114800"/>
            <a:ext cx="8207375" cy="838200"/>
          </a:xfrm>
          <a:prstGeom prst="rect">
            <a:avLst/>
          </a:prstGeom>
          <a:noFill/>
          <a:ln w="9525">
            <a:noFill/>
            <a:miter lim="800000"/>
            <a:headEnd/>
            <a:tailEnd/>
          </a:ln>
          <a:effectLst/>
        </p:spPr>
      </p:pic>
      <p:graphicFrame>
        <p:nvGraphicFramePr>
          <p:cNvPr id="65545" name="Object 9"/>
          <p:cNvGraphicFramePr>
            <a:graphicFrameLocks noChangeAspect="1"/>
          </p:cNvGraphicFramePr>
          <p:nvPr/>
        </p:nvGraphicFramePr>
        <p:xfrm>
          <a:off x="965200" y="4267200"/>
          <a:ext cx="254000" cy="381000"/>
        </p:xfrm>
        <a:graphic>
          <a:graphicData uri="http://schemas.openxmlformats.org/presentationml/2006/ole">
            <p:oleObj spid="_x0000_s120836" name="Equation" r:id="rId9" imgW="101520" imgH="228600" progId="Equation.DSMT4">
              <p:embed/>
            </p:oleObj>
          </a:graphicData>
        </a:graphic>
      </p:graphicFrame>
      <p:pic>
        <p:nvPicPr>
          <p:cNvPr id="65546" name="Picture 10"/>
          <p:cNvPicPr>
            <a:picLocks noChangeAspect="1" noChangeArrowheads="1"/>
          </p:cNvPicPr>
          <p:nvPr/>
        </p:nvPicPr>
        <p:blipFill>
          <a:blip r:embed="rId10"/>
          <a:srcRect/>
          <a:stretch>
            <a:fillRect/>
          </a:stretch>
        </p:blipFill>
        <p:spPr bwMode="auto">
          <a:xfrm>
            <a:off x="533400" y="4953000"/>
            <a:ext cx="1371600" cy="990600"/>
          </a:xfrm>
          <a:prstGeom prst="rect">
            <a:avLst/>
          </a:prstGeom>
          <a:noFill/>
          <a:ln w="9525">
            <a:noFill/>
            <a:miter lim="800000"/>
            <a:headEnd/>
            <a:tailEnd/>
          </a:ln>
          <a:effectLst/>
        </p:spPr>
      </p:pic>
      <p:pic>
        <p:nvPicPr>
          <p:cNvPr id="65547" name="Picture 11"/>
          <p:cNvPicPr>
            <a:picLocks noChangeAspect="1" noChangeArrowheads="1"/>
          </p:cNvPicPr>
          <p:nvPr/>
        </p:nvPicPr>
        <p:blipFill>
          <a:blip r:embed="rId11"/>
          <a:srcRect/>
          <a:stretch>
            <a:fillRect/>
          </a:stretch>
        </p:blipFill>
        <p:spPr bwMode="auto">
          <a:xfrm>
            <a:off x="3290888" y="4972050"/>
            <a:ext cx="4839758" cy="971550"/>
          </a:xfrm>
          <a:prstGeom prst="rect">
            <a:avLst/>
          </a:prstGeom>
          <a:noFill/>
          <a:ln w="9525">
            <a:noFill/>
            <a:miter lim="800000"/>
            <a:headEnd/>
            <a:tailEnd/>
          </a:ln>
          <a:effectLst/>
        </p:spPr>
      </p:pic>
      <p:sp>
        <p:nvSpPr>
          <p:cNvPr id="14" name="TextBox 13"/>
          <p:cNvSpPr txBox="1"/>
          <p:nvPr/>
        </p:nvSpPr>
        <p:spPr>
          <a:xfrm>
            <a:off x="0" y="-76200"/>
            <a:ext cx="5943600" cy="523220"/>
          </a:xfrm>
          <a:prstGeom prst="rect">
            <a:avLst/>
          </a:prstGeom>
          <a:noFill/>
        </p:spPr>
        <p:txBody>
          <a:bodyPr wrap="square" rtlCol="0">
            <a:spAutoFit/>
          </a:bodyPr>
          <a:lstStyle/>
          <a:p>
            <a:r>
              <a:rPr lang="en-US" sz="2800" dirty="0" smtClean="0">
                <a:latin typeface="Arial Narrow" pitchFamily="34" charset="0"/>
              </a:rPr>
              <a:t>Nucleation due to nucleating agents</a:t>
            </a:r>
            <a:endParaRPr lang="en-US" sz="2800" dirty="0">
              <a:latin typeface="Arial Narrow" pitchFamily="34" charset="0"/>
            </a:endParaRPr>
          </a:p>
        </p:txBody>
      </p:sp>
      <p:graphicFrame>
        <p:nvGraphicFramePr>
          <p:cNvPr id="65548" name="Object 12"/>
          <p:cNvGraphicFramePr>
            <a:graphicFrameLocks noChangeAspect="1"/>
          </p:cNvGraphicFramePr>
          <p:nvPr/>
        </p:nvGraphicFramePr>
        <p:xfrm>
          <a:off x="3784600" y="5334000"/>
          <a:ext cx="254000" cy="381000"/>
        </p:xfrm>
        <a:graphic>
          <a:graphicData uri="http://schemas.openxmlformats.org/presentationml/2006/ole">
            <p:oleObj spid="_x0000_s120837" name="Equation" r:id="rId12" imgW="101520" imgH="228600" progId="Equation.DSMT4">
              <p:embed/>
            </p:oleObj>
          </a:graphicData>
        </a:graphic>
      </p:graphicFrame>
      <p:sp>
        <p:nvSpPr>
          <p:cNvPr id="12" name="TextBox 11"/>
          <p:cNvSpPr txBox="1"/>
          <p:nvPr/>
        </p:nvSpPr>
        <p:spPr>
          <a:xfrm>
            <a:off x="4709410" y="4035171"/>
            <a:ext cx="228600" cy="276999"/>
          </a:xfrm>
          <a:prstGeom prst="rect">
            <a:avLst/>
          </a:prstGeom>
          <a:solidFill>
            <a:schemeClr val="bg1"/>
          </a:solidFill>
        </p:spPr>
        <p:txBody>
          <a:bodyPr wrap="square" rtlCol="0">
            <a:spAutoFit/>
          </a:bodyPr>
          <a:lstStyle/>
          <a:p>
            <a:r>
              <a:rPr lang="en-US" sz="1200" b="1" dirty="0" smtClean="0"/>
              <a:t>3</a:t>
            </a:r>
            <a:endParaRPr lang="en-US" sz="1200"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2" descr="photo1"/>
          <p:cNvPicPr>
            <a:picLocks noChangeAspect="1" noChangeArrowheads="1"/>
          </p:cNvPicPr>
          <p:nvPr/>
        </p:nvPicPr>
        <p:blipFill>
          <a:blip r:embed="rId4"/>
          <a:srcRect/>
          <a:stretch>
            <a:fillRect/>
          </a:stretch>
        </p:blipFill>
        <p:spPr bwMode="auto">
          <a:xfrm>
            <a:off x="304800" y="685800"/>
            <a:ext cx="6019800" cy="5054600"/>
          </a:xfrm>
          <a:prstGeom prst="rect">
            <a:avLst/>
          </a:prstGeom>
          <a:noFill/>
          <a:ln w="9525">
            <a:noFill/>
            <a:miter lim="800000"/>
            <a:headEnd/>
            <a:tailEnd/>
          </a:ln>
        </p:spPr>
      </p:pic>
      <p:sp>
        <p:nvSpPr>
          <p:cNvPr id="5125" name="Text Box 3"/>
          <p:cNvSpPr txBox="1">
            <a:spLocks noChangeArrowheads="1"/>
          </p:cNvSpPr>
          <p:nvPr/>
        </p:nvSpPr>
        <p:spPr bwMode="auto">
          <a:xfrm>
            <a:off x="0" y="0"/>
            <a:ext cx="6400800" cy="519113"/>
          </a:xfrm>
          <a:prstGeom prst="rect">
            <a:avLst/>
          </a:prstGeom>
          <a:noFill/>
          <a:ln w="9525">
            <a:noFill/>
            <a:miter lim="800000"/>
            <a:headEnd/>
            <a:tailEnd/>
          </a:ln>
        </p:spPr>
        <p:txBody>
          <a:bodyPr>
            <a:spAutoFit/>
          </a:bodyPr>
          <a:lstStyle/>
          <a:p>
            <a:pPr>
              <a:spcBef>
                <a:spcPct val="50000"/>
              </a:spcBef>
            </a:pPr>
            <a:r>
              <a:rPr lang="en-US" sz="2800">
                <a:latin typeface="Arial Narrow" pitchFamily="34" charset="0"/>
              </a:rPr>
              <a:t>Segregation during solidification</a:t>
            </a:r>
          </a:p>
        </p:txBody>
      </p:sp>
      <p:sp>
        <p:nvSpPr>
          <p:cNvPr id="5126" name="Line 4"/>
          <p:cNvSpPr>
            <a:spLocks noChangeShapeType="1"/>
          </p:cNvSpPr>
          <p:nvPr/>
        </p:nvSpPr>
        <p:spPr bwMode="auto">
          <a:xfrm>
            <a:off x="2819400" y="1905000"/>
            <a:ext cx="1295400" cy="0"/>
          </a:xfrm>
          <a:prstGeom prst="line">
            <a:avLst/>
          </a:prstGeom>
          <a:noFill/>
          <a:ln w="28575">
            <a:solidFill>
              <a:srgbClr val="CC0000"/>
            </a:solidFill>
            <a:round/>
            <a:headEnd/>
            <a:tailEnd/>
          </a:ln>
        </p:spPr>
        <p:txBody>
          <a:bodyPr/>
          <a:lstStyle/>
          <a:p>
            <a:endParaRPr lang="en-US"/>
          </a:p>
        </p:txBody>
      </p:sp>
      <p:sp>
        <p:nvSpPr>
          <p:cNvPr id="5127" name="Oval 5"/>
          <p:cNvSpPr>
            <a:spLocks noChangeArrowheads="1"/>
          </p:cNvSpPr>
          <p:nvPr/>
        </p:nvSpPr>
        <p:spPr bwMode="auto">
          <a:xfrm>
            <a:off x="3406775" y="1871663"/>
            <a:ext cx="76200" cy="76200"/>
          </a:xfrm>
          <a:prstGeom prst="ellipse">
            <a:avLst/>
          </a:prstGeom>
          <a:solidFill>
            <a:srgbClr val="FF0000"/>
          </a:solidFill>
          <a:ln w="9525">
            <a:solidFill>
              <a:schemeClr val="tx1"/>
            </a:solidFill>
            <a:round/>
            <a:headEnd/>
            <a:tailEnd/>
          </a:ln>
        </p:spPr>
        <p:txBody>
          <a:bodyPr wrap="none" anchor="ctr"/>
          <a:lstStyle/>
          <a:p>
            <a:endParaRPr lang="en-US"/>
          </a:p>
        </p:txBody>
      </p:sp>
      <p:sp>
        <p:nvSpPr>
          <p:cNvPr id="5128" name="Line 6"/>
          <p:cNvSpPr>
            <a:spLocks noChangeShapeType="1"/>
          </p:cNvSpPr>
          <p:nvPr/>
        </p:nvSpPr>
        <p:spPr bwMode="auto">
          <a:xfrm>
            <a:off x="2819400" y="1905000"/>
            <a:ext cx="152400" cy="2514600"/>
          </a:xfrm>
          <a:prstGeom prst="line">
            <a:avLst/>
          </a:prstGeom>
          <a:noFill/>
          <a:ln w="9525">
            <a:solidFill>
              <a:srgbClr val="CC0000"/>
            </a:solidFill>
            <a:prstDash val="dash"/>
            <a:round/>
            <a:headEnd/>
            <a:tailEnd/>
          </a:ln>
        </p:spPr>
        <p:txBody>
          <a:bodyPr/>
          <a:lstStyle/>
          <a:p>
            <a:endParaRPr lang="en-US"/>
          </a:p>
        </p:txBody>
      </p:sp>
      <p:sp>
        <p:nvSpPr>
          <p:cNvPr id="5129" name="Line 7"/>
          <p:cNvSpPr>
            <a:spLocks noChangeShapeType="1"/>
          </p:cNvSpPr>
          <p:nvPr/>
        </p:nvSpPr>
        <p:spPr bwMode="auto">
          <a:xfrm>
            <a:off x="4125913" y="1849438"/>
            <a:ext cx="152400" cy="2514600"/>
          </a:xfrm>
          <a:prstGeom prst="line">
            <a:avLst/>
          </a:prstGeom>
          <a:noFill/>
          <a:ln w="9525">
            <a:solidFill>
              <a:srgbClr val="CC0000"/>
            </a:solidFill>
            <a:prstDash val="dash"/>
            <a:round/>
            <a:headEnd/>
            <a:tailEnd/>
          </a:ln>
        </p:spPr>
        <p:txBody>
          <a:bodyPr/>
          <a:lstStyle/>
          <a:p>
            <a:endParaRPr lang="en-US"/>
          </a:p>
        </p:txBody>
      </p:sp>
      <p:sp>
        <p:nvSpPr>
          <p:cNvPr id="5130" name="Text Box 8"/>
          <p:cNvSpPr txBox="1">
            <a:spLocks noChangeArrowheads="1"/>
          </p:cNvSpPr>
          <p:nvPr/>
        </p:nvSpPr>
        <p:spPr bwMode="auto">
          <a:xfrm>
            <a:off x="2667000" y="3962400"/>
            <a:ext cx="609600" cy="457200"/>
          </a:xfrm>
          <a:prstGeom prst="rect">
            <a:avLst/>
          </a:prstGeom>
          <a:solidFill>
            <a:schemeClr val="bg1"/>
          </a:solidFill>
          <a:ln w="9525">
            <a:noFill/>
            <a:miter lim="800000"/>
            <a:headEnd/>
            <a:tailEnd/>
          </a:ln>
        </p:spPr>
        <p:txBody>
          <a:bodyPr>
            <a:spAutoFit/>
          </a:bodyPr>
          <a:lstStyle/>
          <a:p>
            <a:pPr>
              <a:spcBef>
                <a:spcPct val="50000"/>
              </a:spcBef>
            </a:pPr>
            <a:r>
              <a:rPr lang="en-US"/>
              <a:t>Cs</a:t>
            </a:r>
          </a:p>
        </p:txBody>
      </p:sp>
      <p:sp>
        <p:nvSpPr>
          <p:cNvPr id="5131" name="Text Box 9"/>
          <p:cNvSpPr txBox="1">
            <a:spLocks noChangeArrowheads="1"/>
          </p:cNvSpPr>
          <p:nvPr/>
        </p:nvSpPr>
        <p:spPr bwMode="auto">
          <a:xfrm>
            <a:off x="4038600" y="3886200"/>
            <a:ext cx="609600" cy="457200"/>
          </a:xfrm>
          <a:prstGeom prst="rect">
            <a:avLst/>
          </a:prstGeom>
          <a:solidFill>
            <a:schemeClr val="bg1"/>
          </a:solidFill>
          <a:ln w="9525">
            <a:noFill/>
            <a:miter lim="800000"/>
            <a:headEnd/>
            <a:tailEnd/>
          </a:ln>
        </p:spPr>
        <p:txBody>
          <a:bodyPr>
            <a:spAutoFit/>
          </a:bodyPr>
          <a:lstStyle/>
          <a:p>
            <a:pPr>
              <a:spcBef>
                <a:spcPct val="50000"/>
              </a:spcBef>
            </a:pPr>
            <a:r>
              <a:rPr lang="en-US"/>
              <a:t>Cl</a:t>
            </a:r>
          </a:p>
        </p:txBody>
      </p:sp>
      <p:graphicFrame>
        <p:nvGraphicFramePr>
          <p:cNvPr id="5122" name="Object 10"/>
          <p:cNvGraphicFramePr>
            <a:graphicFrameLocks noChangeAspect="1"/>
          </p:cNvGraphicFramePr>
          <p:nvPr/>
        </p:nvGraphicFramePr>
        <p:xfrm>
          <a:off x="6477000" y="1295400"/>
          <a:ext cx="1371600" cy="1165225"/>
        </p:xfrm>
        <a:graphic>
          <a:graphicData uri="http://schemas.openxmlformats.org/presentationml/2006/ole">
            <p:oleObj spid="_x0000_s121858" name="Equation" r:id="rId5" imgW="508000" imgH="431800" progId="Equation.3">
              <p:embed/>
            </p:oleObj>
          </a:graphicData>
        </a:graphic>
      </p:graphicFrame>
      <p:sp>
        <p:nvSpPr>
          <p:cNvPr id="5132"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5133" name="Rectangle 12"/>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5134" name="Rectangle 13"/>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graphicFrame>
        <p:nvGraphicFramePr>
          <p:cNvPr id="5123" name="Object 14"/>
          <p:cNvGraphicFramePr>
            <a:graphicFrameLocks noChangeAspect="1"/>
          </p:cNvGraphicFramePr>
          <p:nvPr/>
        </p:nvGraphicFramePr>
        <p:xfrm>
          <a:off x="4800600" y="3657600"/>
          <a:ext cx="4343400" cy="420688"/>
        </p:xfrm>
        <a:graphic>
          <a:graphicData uri="http://schemas.openxmlformats.org/presentationml/2006/ole">
            <p:oleObj spid="_x0000_s121859" name="Equation" r:id="rId6" imgW="2362200" imgH="228600" progId="Equation.3">
              <p:embed/>
            </p:oleObj>
          </a:graphicData>
        </a:graphic>
      </p:graphicFrame>
      <p:pic>
        <p:nvPicPr>
          <p:cNvPr id="459791" name="Picture 15" descr="casting-7"/>
          <p:cNvPicPr>
            <a:picLocks noChangeAspect="1" noChangeArrowheads="1"/>
          </p:cNvPicPr>
          <p:nvPr/>
        </p:nvPicPr>
        <p:blipFill>
          <a:blip r:embed="rId7"/>
          <a:srcRect/>
          <a:stretch>
            <a:fillRect/>
          </a:stretch>
        </p:blipFill>
        <p:spPr bwMode="auto">
          <a:xfrm>
            <a:off x="762000" y="609600"/>
            <a:ext cx="4979988" cy="502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9791"/>
                                        </p:tgtEl>
                                        <p:attrNameLst>
                                          <p:attrName>style.visibility</p:attrName>
                                        </p:attrNameLst>
                                      </p:cBhvr>
                                      <p:to>
                                        <p:strVal val="visible"/>
                                      </p:to>
                                    </p:set>
                                    <p:animEffect transition="in" filter="blinds(horizontal)">
                                      <p:cBhvr>
                                        <p:cTn id="7" dur="500"/>
                                        <p:tgtEl>
                                          <p:spTgt spid="459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casting-5"/>
          <p:cNvPicPr>
            <a:picLocks noChangeAspect="1" noChangeArrowheads="1"/>
          </p:cNvPicPr>
          <p:nvPr/>
        </p:nvPicPr>
        <p:blipFill>
          <a:blip r:embed="rId4"/>
          <a:srcRect/>
          <a:stretch>
            <a:fillRect/>
          </a:stretch>
        </p:blipFill>
        <p:spPr bwMode="auto">
          <a:xfrm>
            <a:off x="0" y="714375"/>
            <a:ext cx="9144000" cy="3629025"/>
          </a:xfrm>
          <a:prstGeom prst="rect">
            <a:avLst/>
          </a:prstGeom>
          <a:noFill/>
          <a:ln w="9525">
            <a:noFill/>
            <a:miter lim="800000"/>
            <a:headEnd/>
            <a:tailEnd/>
          </a:ln>
        </p:spPr>
      </p:pic>
      <p:sp>
        <p:nvSpPr>
          <p:cNvPr id="6149" name="Rectangle 3"/>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graphicFrame>
        <p:nvGraphicFramePr>
          <p:cNvPr id="6146" name="Object 4"/>
          <p:cNvGraphicFramePr>
            <a:graphicFrameLocks noChangeAspect="1"/>
          </p:cNvGraphicFramePr>
          <p:nvPr/>
        </p:nvGraphicFramePr>
        <p:xfrm>
          <a:off x="457200" y="4419600"/>
          <a:ext cx="3733800" cy="576263"/>
        </p:xfrm>
        <a:graphic>
          <a:graphicData uri="http://schemas.openxmlformats.org/presentationml/2006/ole">
            <p:oleObj spid="_x0000_s122882" name="Equation" r:id="rId5" imgW="1663700" imgH="254000" progId="Equation.3">
              <p:embed/>
            </p:oleObj>
          </a:graphicData>
        </a:graphic>
      </p:graphicFrame>
      <p:sp>
        <p:nvSpPr>
          <p:cNvPr id="6150" name="Rectangle 5"/>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graphicFrame>
        <p:nvGraphicFramePr>
          <p:cNvPr id="6147" name="Object 6"/>
          <p:cNvGraphicFramePr>
            <a:graphicFrameLocks noChangeAspect="1"/>
          </p:cNvGraphicFramePr>
          <p:nvPr/>
        </p:nvGraphicFramePr>
        <p:xfrm>
          <a:off x="533400" y="5105400"/>
          <a:ext cx="3810000" cy="496888"/>
        </p:xfrm>
        <a:graphic>
          <a:graphicData uri="http://schemas.openxmlformats.org/presentationml/2006/ole">
            <p:oleObj spid="_x0000_s122883" name="Equation" r:id="rId6" imgW="1752600" imgH="228600" progId="Equation.3">
              <p:embed/>
            </p:oleObj>
          </a:graphicData>
        </a:graphic>
      </p:graphicFrame>
      <p:sp>
        <p:nvSpPr>
          <p:cNvPr id="6151" name="Text Box 7"/>
          <p:cNvSpPr txBox="1">
            <a:spLocks noChangeArrowheads="1"/>
          </p:cNvSpPr>
          <p:nvPr/>
        </p:nvSpPr>
        <p:spPr bwMode="auto">
          <a:xfrm>
            <a:off x="0" y="0"/>
            <a:ext cx="8915400" cy="579438"/>
          </a:xfrm>
          <a:prstGeom prst="rect">
            <a:avLst/>
          </a:prstGeom>
          <a:noFill/>
          <a:ln w="9525">
            <a:noFill/>
            <a:miter lim="800000"/>
            <a:headEnd/>
            <a:tailEnd/>
          </a:ln>
        </p:spPr>
        <p:txBody>
          <a:bodyPr>
            <a:spAutoFit/>
          </a:bodyPr>
          <a:lstStyle/>
          <a:p>
            <a:pPr>
              <a:spcBef>
                <a:spcPct val="50000"/>
              </a:spcBef>
            </a:pPr>
            <a:r>
              <a:rPr lang="en-US" sz="3200">
                <a:latin typeface="Arial Narrow" pitchFamily="34" charset="0"/>
              </a:rPr>
              <a:t>Composition of solid at the advancing solid-liquid interface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2"/>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endParaRPr lang="en-US"/>
          </a:p>
        </p:txBody>
      </p:sp>
      <p:graphicFrame>
        <p:nvGraphicFramePr>
          <p:cNvPr id="7170" name="Object 3"/>
          <p:cNvGraphicFramePr>
            <a:graphicFrameLocks noChangeAspect="1"/>
          </p:cNvGraphicFramePr>
          <p:nvPr/>
        </p:nvGraphicFramePr>
        <p:xfrm>
          <a:off x="609600" y="623888"/>
          <a:ext cx="3429000" cy="1231900"/>
        </p:xfrm>
        <a:graphic>
          <a:graphicData uri="http://schemas.openxmlformats.org/presentationml/2006/ole">
            <p:oleObj spid="_x0000_s123906" name="Equation" r:id="rId4" imgW="1371600" imgH="495000" progId="Equation.3">
              <p:embed/>
            </p:oleObj>
          </a:graphicData>
        </a:graphic>
      </p:graphicFrame>
      <p:graphicFrame>
        <p:nvGraphicFramePr>
          <p:cNvPr id="7171" name="Object 4"/>
          <p:cNvGraphicFramePr>
            <a:graphicFrameLocks noChangeAspect="1"/>
          </p:cNvGraphicFramePr>
          <p:nvPr>
            <p:ph/>
          </p:nvPr>
        </p:nvGraphicFramePr>
        <p:xfrm>
          <a:off x="6019800" y="838200"/>
          <a:ext cx="2590800" cy="779463"/>
        </p:xfrm>
        <a:graphic>
          <a:graphicData uri="http://schemas.openxmlformats.org/presentationml/2006/ole">
            <p:oleObj spid="_x0000_s123907" name="Equation" r:id="rId5" imgW="1434960" imgH="431640" progId="Equation.3">
              <p:embed/>
            </p:oleObj>
          </a:graphicData>
        </a:graphic>
      </p:graphicFrame>
      <p:sp>
        <p:nvSpPr>
          <p:cNvPr id="7175" name="Rectangle 5"/>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endParaRPr lang="en-US"/>
          </a:p>
        </p:txBody>
      </p:sp>
      <p:graphicFrame>
        <p:nvGraphicFramePr>
          <p:cNvPr id="7172" name="Object 6"/>
          <p:cNvGraphicFramePr>
            <a:graphicFrameLocks noChangeAspect="1"/>
          </p:cNvGraphicFramePr>
          <p:nvPr/>
        </p:nvGraphicFramePr>
        <p:xfrm>
          <a:off x="6172200" y="1905000"/>
          <a:ext cx="2286000" cy="473075"/>
        </p:xfrm>
        <a:graphic>
          <a:graphicData uri="http://schemas.openxmlformats.org/presentationml/2006/ole">
            <p:oleObj spid="_x0000_s123908" name="Equation" r:id="rId6" imgW="1155700" imgH="241300" progId="Equation.3">
              <p:embed/>
            </p:oleObj>
          </a:graphicData>
        </a:graphic>
      </p:graphicFrame>
      <p:sp>
        <p:nvSpPr>
          <p:cNvPr id="7176"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graphicFrame>
        <p:nvGraphicFramePr>
          <p:cNvPr id="7173" name="Object 8"/>
          <p:cNvGraphicFramePr>
            <a:graphicFrameLocks noChangeAspect="1"/>
          </p:cNvGraphicFramePr>
          <p:nvPr/>
        </p:nvGraphicFramePr>
        <p:xfrm>
          <a:off x="1295400" y="3048000"/>
          <a:ext cx="4343400" cy="641350"/>
        </p:xfrm>
        <a:graphic>
          <a:graphicData uri="http://schemas.openxmlformats.org/presentationml/2006/ole">
            <p:oleObj spid="_x0000_s123909" name="Equation" r:id="rId7" imgW="1739900" imgH="254000" progId="Equation.3">
              <p:embed/>
            </p:oleObj>
          </a:graphicData>
        </a:graphic>
      </p:graphicFrame>
      <p:sp>
        <p:nvSpPr>
          <p:cNvPr id="7177" name="Rectangle 9"/>
          <p:cNvSpPr>
            <a:spLocks noChangeArrowheads="1"/>
          </p:cNvSpPr>
          <p:nvPr/>
        </p:nvSpPr>
        <p:spPr bwMode="auto">
          <a:xfrm>
            <a:off x="5181600" y="3733800"/>
            <a:ext cx="2590800" cy="457200"/>
          </a:xfrm>
          <a:prstGeom prst="rect">
            <a:avLst/>
          </a:prstGeom>
          <a:noFill/>
          <a:ln w="9525">
            <a:noFill/>
            <a:miter lim="800000"/>
            <a:headEnd/>
            <a:tailEnd/>
          </a:ln>
        </p:spPr>
        <p:txBody>
          <a:bodyPr anchor="ctr">
            <a:spAutoFit/>
          </a:bodyPr>
          <a:lstStyle/>
          <a:p>
            <a:r>
              <a:rPr lang="en-US"/>
              <a:t>Scheil equation</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fig6"/>
          <p:cNvPicPr>
            <a:picLocks noGrp="1" noChangeAspect="1" noChangeArrowheads="1"/>
          </p:cNvPicPr>
          <p:nvPr>
            <p:ph/>
          </p:nvPr>
        </p:nvPicPr>
        <p:blipFill>
          <a:blip r:embed="rId3"/>
          <a:srcRect/>
          <a:stretch>
            <a:fillRect/>
          </a:stretch>
        </p:blipFill>
        <p:spPr>
          <a:xfrm>
            <a:off x="4248150" y="0"/>
            <a:ext cx="4559300" cy="5715000"/>
          </a:xfrm>
          <a:noFill/>
        </p:spPr>
      </p:pic>
      <p:sp>
        <p:nvSpPr>
          <p:cNvPr id="29699" name="Text Box 6"/>
          <p:cNvSpPr txBox="1">
            <a:spLocks noChangeArrowheads="1"/>
          </p:cNvSpPr>
          <p:nvPr/>
        </p:nvSpPr>
        <p:spPr bwMode="auto">
          <a:xfrm>
            <a:off x="76200" y="0"/>
            <a:ext cx="4114800" cy="641350"/>
          </a:xfrm>
          <a:prstGeom prst="rect">
            <a:avLst/>
          </a:prstGeom>
          <a:noFill/>
          <a:ln w="9525">
            <a:noFill/>
            <a:miter lim="800000"/>
            <a:headEnd/>
            <a:tailEnd/>
          </a:ln>
        </p:spPr>
        <p:txBody>
          <a:bodyPr>
            <a:spAutoFit/>
          </a:bodyPr>
          <a:lstStyle/>
          <a:p>
            <a:pPr>
              <a:spcBef>
                <a:spcPct val="50000"/>
              </a:spcBef>
            </a:pPr>
            <a:r>
              <a:rPr lang="en-US" sz="3600">
                <a:latin typeface="Arial Narrow" pitchFamily="34" charset="0"/>
              </a:rPr>
              <a:t>Nucleation and growth</a:t>
            </a:r>
          </a:p>
        </p:txBody>
      </p:sp>
      <p:sp>
        <p:nvSpPr>
          <p:cNvPr id="29700" name="Text Box 7"/>
          <p:cNvSpPr txBox="1">
            <a:spLocks noChangeArrowheads="1"/>
          </p:cNvSpPr>
          <p:nvPr/>
        </p:nvSpPr>
        <p:spPr bwMode="auto">
          <a:xfrm>
            <a:off x="304800" y="784225"/>
            <a:ext cx="3733800" cy="4473575"/>
          </a:xfrm>
          <a:prstGeom prst="rect">
            <a:avLst/>
          </a:prstGeom>
          <a:noFill/>
          <a:ln w="9525">
            <a:noFill/>
            <a:miter lim="800000"/>
            <a:headEnd/>
            <a:tailEnd/>
          </a:ln>
        </p:spPr>
        <p:txBody>
          <a:bodyPr>
            <a:spAutoFit/>
          </a:bodyPr>
          <a:lstStyle/>
          <a:p>
            <a:pPr>
              <a:spcBef>
                <a:spcPct val="50000"/>
              </a:spcBef>
              <a:buFont typeface="Wingdings" pitchFamily="2" charset="2"/>
              <a:buChar char="§"/>
            </a:pPr>
            <a:r>
              <a:rPr lang="en-US">
                <a:latin typeface="Arial Narrow" pitchFamily="34" charset="0"/>
              </a:rPr>
              <a:t>Fine equi-axed grains near the under-cooled mould wall due to high rate of nucleation </a:t>
            </a:r>
          </a:p>
          <a:p>
            <a:pPr>
              <a:spcBef>
                <a:spcPct val="50000"/>
              </a:spcBef>
              <a:buFont typeface="Wingdings" pitchFamily="2" charset="2"/>
              <a:buChar char="§"/>
            </a:pPr>
            <a:r>
              <a:rPr lang="en-US">
                <a:latin typeface="Arial Narrow" pitchFamily="34" charset="0"/>
              </a:rPr>
              <a:t>Latent heat of fusion is released and remaining liquid metal rapidly loses under cooling </a:t>
            </a:r>
          </a:p>
          <a:p>
            <a:pPr>
              <a:spcBef>
                <a:spcPct val="50000"/>
              </a:spcBef>
              <a:buFont typeface="Wingdings" pitchFamily="2" charset="2"/>
              <a:buChar char="§"/>
            </a:pPr>
            <a:r>
              <a:rPr lang="en-US">
                <a:latin typeface="Arial Narrow" pitchFamily="34" charset="0"/>
              </a:rPr>
              <a:t>Growth continues from the nucleated grains opposite to the direction of heat flow (due to temperature gradient).</a:t>
            </a:r>
          </a:p>
        </p:txBody>
      </p:sp>
      <p:pic>
        <p:nvPicPr>
          <p:cNvPr id="155656" name="Picture 8" descr="grain"/>
          <p:cNvPicPr>
            <a:picLocks noChangeAspect="1" noChangeArrowheads="1"/>
          </p:cNvPicPr>
          <p:nvPr/>
        </p:nvPicPr>
        <p:blipFill>
          <a:blip r:embed="rId4"/>
          <a:srcRect/>
          <a:stretch>
            <a:fillRect/>
          </a:stretch>
        </p:blipFill>
        <p:spPr bwMode="auto">
          <a:xfrm>
            <a:off x="5029200" y="0"/>
            <a:ext cx="2338388" cy="6096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5656"/>
                                        </p:tgtEl>
                                        <p:attrNameLst>
                                          <p:attrName>style.visibility</p:attrName>
                                        </p:attrNameLst>
                                      </p:cBhvr>
                                      <p:to>
                                        <p:strVal val="visible"/>
                                      </p:to>
                                    </p:set>
                                    <p:animEffect transition="in" filter="blinds(horizontal)">
                                      <p:cBhvr>
                                        <p:cTn id="7" dur="500"/>
                                        <p:tgtEl>
                                          <p:spTgt spid="155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descr="fig5"/>
          <p:cNvPicPr>
            <a:picLocks noGrp="1" noChangeAspect="1" noChangeArrowheads="1"/>
          </p:cNvPicPr>
          <p:nvPr>
            <p:ph/>
          </p:nvPr>
        </p:nvPicPr>
        <p:blipFill>
          <a:blip r:embed="rId3"/>
          <a:srcRect/>
          <a:stretch>
            <a:fillRect/>
          </a:stretch>
        </p:blipFill>
        <p:spPr>
          <a:xfrm>
            <a:off x="685800" y="1057275"/>
            <a:ext cx="8001000" cy="4352925"/>
          </a:xfrm>
          <a:noFill/>
        </p:spPr>
      </p:pic>
      <p:sp>
        <p:nvSpPr>
          <p:cNvPr id="30723" name="Text Box 8"/>
          <p:cNvSpPr txBox="1">
            <a:spLocks noChangeArrowheads="1"/>
          </p:cNvSpPr>
          <p:nvPr/>
        </p:nvSpPr>
        <p:spPr bwMode="auto">
          <a:xfrm>
            <a:off x="76200" y="120650"/>
            <a:ext cx="6172200" cy="641350"/>
          </a:xfrm>
          <a:prstGeom prst="rect">
            <a:avLst/>
          </a:prstGeom>
          <a:noFill/>
          <a:ln w="9525">
            <a:noFill/>
            <a:miter lim="800000"/>
            <a:headEnd/>
            <a:tailEnd/>
          </a:ln>
        </p:spPr>
        <p:txBody>
          <a:bodyPr>
            <a:spAutoFit/>
          </a:bodyPr>
          <a:lstStyle/>
          <a:p>
            <a:pPr>
              <a:spcBef>
                <a:spcPct val="50000"/>
              </a:spcBef>
            </a:pPr>
            <a:r>
              <a:rPr lang="en-US" sz="3600">
                <a:latin typeface="Arial Narrow" pitchFamily="34" charset="0"/>
              </a:rPr>
              <a:t>Possible casting microstructure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fig4"/>
          <p:cNvPicPr>
            <a:picLocks noChangeAspect="1" noChangeArrowheads="1"/>
          </p:cNvPicPr>
          <p:nvPr/>
        </p:nvPicPr>
        <p:blipFill>
          <a:blip r:embed="rId3"/>
          <a:srcRect/>
          <a:stretch>
            <a:fillRect/>
          </a:stretch>
        </p:blipFill>
        <p:spPr bwMode="auto">
          <a:xfrm>
            <a:off x="2209800" y="541338"/>
            <a:ext cx="6477000" cy="5302250"/>
          </a:xfrm>
          <a:prstGeom prst="rect">
            <a:avLst/>
          </a:prstGeom>
          <a:noFill/>
          <a:ln w="9525">
            <a:noFill/>
            <a:miter lim="800000"/>
            <a:headEnd/>
            <a:tailEnd/>
          </a:ln>
        </p:spPr>
      </p:pic>
      <p:pic>
        <p:nvPicPr>
          <p:cNvPr id="32771" name="Picture 3" descr="photo3"/>
          <p:cNvPicPr>
            <a:picLocks noChangeAspect="1" noChangeArrowheads="1"/>
          </p:cNvPicPr>
          <p:nvPr/>
        </p:nvPicPr>
        <p:blipFill>
          <a:blip r:embed="rId4"/>
          <a:srcRect/>
          <a:stretch>
            <a:fillRect/>
          </a:stretch>
        </p:blipFill>
        <p:spPr bwMode="auto">
          <a:xfrm>
            <a:off x="152400" y="533400"/>
            <a:ext cx="4419600" cy="2693988"/>
          </a:xfrm>
          <a:prstGeom prst="rect">
            <a:avLst/>
          </a:prstGeom>
          <a:noFill/>
          <a:ln w="9525">
            <a:noFill/>
            <a:miter lim="800000"/>
            <a:headEnd/>
            <a:tailEnd/>
          </a:ln>
        </p:spPr>
      </p:pic>
      <p:sp>
        <p:nvSpPr>
          <p:cNvPr id="32772" name="Text Box 4"/>
          <p:cNvSpPr txBox="1">
            <a:spLocks noChangeArrowheads="1"/>
          </p:cNvSpPr>
          <p:nvPr/>
        </p:nvSpPr>
        <p:spPr bwMode="auto">
          <a:xfrm>
            <a:off x="0" y="0"/>
            <a:ext cx="5867400" cy="457200"/>
          </a:xfrm>
          <a:prstGeom prst="rect">
            <a:avLst/>
          </a:prstGeom>
          <a:noFill/>
          <a:ln w="9525">
            <a:noFill/>
            <a:miter lim="800000"/>
            <a:headEnd/>
            <a:tailEnd/>
          </a:ln>
        </p:spPr>
        <p:txBody>
          <a:bodyPr>
            <a:spAutoFit/>
          </a:bodyPr>
          <a:lstStyle/>
          <a:p>
            <a:pPr>
              <a:spcBef>
                <a:spcPct val="50000"/>
              </a:spcBef>
            </a:pPr>
            <a:r>
              <a:rPr lang="en-US" dirty="0" err="1"/>
              <a:t>Dendritic</a:t>
            </a:r>
            <a:r>
              <a:rPr lang="en-US" dirty="0"/>
              <a:t> structure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p:cNvPicPr>
            <a:picLocks noGrp="1" noChangeAspect="1" noChangeArrowheads="1"/>
          </p:cNvPicPr>
          <p:nvPr>
            <p:ph/>
          </p:nvPr>
        </p:nvPicPr>
        <p:blipFill>
          <a:blip r:embed="rId3"/>
          <a:srcRect/>
          <a:stretch>
            <a:fillRect/>
          </a:stretch>
        </p:blipFill>
        <p:spPr>
          <a:xfrm>
            <a:off x="152400" y="457200"/>
            <a:ext cx="8686800" cy="4830763"/>
          </a:xfrm>
          <a:noFill/>
        </p:spPr>
      </p:pic>
      <p:sp>
        <p:nvSpPr>
          <p:cNvPr id="3" name="TextBox 2"/>
          <p:cNvSpPr txBox="1"/>
          <p:nvPr/>
        </p:nvSpPr>
        <p:spPr>
          <a:xfrm>
            <a:off x="0" y="0"/>
            <a:ext cx="4724400" cy="523220"/>
          </a:xfrm>
          <a:prstGeom prst="rect">
            <a:avLst/>
          </a:prstGeom>
          <a:noFill/>
        </p:spPr>
        <p:txBody>
          <a:bodyPr wrap="square" rtlCol="0">
            <a:spAutoFit/>
          </a:bodyPr>
          <a:lstStyle/>
          <a:p>
            <a:r>
              <a:rPr lang="en-US" sz="2800" dirty="0" smtClean="0"/>
              <a:t>Sand casting process</a:t>
            </a:r>
            <a:endParaRPr lang="en-US" sz="2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photo8"/>
          <p:cNvPicPr>
            <a:picLocks noChangeAspect="1" noChangeArrowheads="1"/>
          </p:cNvPicPr>
          <p:nvPr/>
        </p:nvPicPr>
        <p:blipFill>
          <a:blip r:embed="rId3"/>
          <a:srcRect/>
          <a:stretch>
            <a:fillRect/>
          </a:stretch>
        </p:blipFill>
        <p:spPr bwMode="auto">
          <a:xfrm>
            <a:off x="152400" y="0"/>
            <a:ext cx="65532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srcRect/>
          <a:stretch>
            <a:fillRect/>
          </a:stretch>
        </p:blipFill>
        <p:spPr bwMode="auto">
          <a:xfrm>
            <a:off x="0" y="0"/>
            <a:ext cx="5410200" cy="4745038"/>
          </a:xfrm>
          <a:prstGeom prst="rect">
            <a:avLst/>
          </a:prstGeom>
          <a:noFill/>
          <a:ln w="9525">
            <a:noFill/>
            <a:miter lim="800000"/>
            <a:headEnd/>
            <a:tailEnd/>
          </a:ln>
        </p:spPr>
      </p:pic>
      <p:sp>
        <p:nvSpPr>
          <p:cNvPr id="36867" name="Line 3"/>
          <p:cNvSpPr>
            <a:spLocks noChangeShapeType="1"/>
          </p:cNvSpPr>
          <p:nvPr/>
        </p:nvSpPr>
        <p:spPr bwMode="auto">
          <a:xfrm>
            <a:off x="152400" y="838200"/>
            <a:ext cx="5334000" cy="76200"/>
          </a:xfrm>
          <a:prstGeom prst="line">
            <a:avLst/>
          </a:prstGeom>
          <a:noFill/>
          <a:ln w="28575">
            <a:solidFill>
              <a:srgbClr val="000099"/>
            </a:solidFill>
            <a:prstDash val="lgDashDot"/>
            <a:round/>
            <a:headEnd/>
            <a:tailEnd/>
          </a:ln>
        </p:spPr>
        <p:txBody>
          <a:bodyPr/>
          <a:lstStyle/>
          <a:p>
            <a:endParaRPr lang="en-US"/>
          </a:p>
        </p:txBody>
      </p:sp>
      <p:sp>
        <p:nvSpPr>
          <p:cNvPr id="36868" name="Line 4"/>
          <p:cNvSpPr>
            <a:spLocks noChangeShapeType="1"/>
          </p:cNvSpPr>
          <p:nvPr/>
        </p:nvSpPr>
        <p:spPr bwMode="auto">
          <a:xfrm>
            <a:off x="2667000" y="914400"/>
            <a:ext cx="0" cy="3200400"/>
          </a:xfrm>
          <a:prstGeom prst="line">
            <a:avLst/>
          </a:prstGeom>
          <a:noFill/>
          <a:ln w="9525">
            <a:solidFill>
              <a:srgbClr val="000099"/>
            </a:solidFill>
            <a:prstDash val="dash"/>
            <a:round/>
            <a:headEnd/>
            <a:tailEnd/>
          </a:ln>
        </p:spPr>
        <p:txBody>
          <a:bodyPr/>
          <a:lstStyle/>
          <a:p>
            <a:endParaRPr lang="en-US"/>
          </a:p>
        </p:txBody>
      </p:sp>
      <p:sp>
        <p:nvSpPr>
          <p:cNvPr id="36869" name="Line 5"/>
          <p:cNvSpPr>
            <a:spLocks noChangeShapeType="1"/>
          </p:cNvSpPr>
          <p:nvPr/>
        </p:nvSpPr>
        <p:spPr bwMode="auto">
          <a:xfrm>
            <a:off x="4887913" y="914400"/>
            <a:ext cx="0" cy="3200400"/>
          </a:xfrm>
          <a:prstGeom prst="line">
            <a:avLst/>
          </a:prstGeom>
          <a:noFill/>
          <a:ln w="9525">
            <a:solidFill>
              <a:srgbClr val="000099"/>
            </a:solidFill>
            <a:prstDash val="dash"/>
            <a:round/>
            <a:headEnd/>
            <a:tailEnd/>
          </a:ln>
        </p:spPr>
        <p:txBody>
          <a:bodyPr/>
          <a:lstStyle/>
          <a:p>
            <a:endParaRPr lang="en-US"/>
          </a:p>
        </p:txBody>
      </p:sp>
      <p:sp>
        <p:nvSpPr>
          <p:cNvPr id="36870" name="Text Box 6"/>
          <p:cNvSpPr txBox="1">
            <a:spLocks noChangeArrowheads="1"/>
          </p:cNvSpPr>
          <p:nvPr/>
        </p:nvSpPr>
        <p:spPr bwMode="auto">
          <a:xfrm>
            <a:off x="2209800" y="3733800"/>
            <a:ext cx="685800" cy="457200"/>
          </a:xfrm>
          <a:prstGeom prst="rect">
            <a:avLst/>
          </a:prstGeom>
          <a:noFill/>
          <a:ln w="9525">
            <a:noFill/>
            <a:miter lim="800000"/>
            <a:headEnd/>
            <a:tailEnd/>
          </a:ln>
        </p:spPr>
        <p:txBody>
          <a:bodyPr>
            <a:spAutoFit/>
          </a:bodyPr>
          <a:lstStyle/>
          <a:p>
            <a:pPr>
              <a:spcBef>
                <a:spcPct val="50000"/>
              </a:spcBef>
            </a:pPr>
            <a:r>
              <a:rPr lang="en-US"/>
              <a:t>A</a:t>
            </a:r>
          </a:p>
        </p:txBody>
      </p:sp>
      <p:sp>
        <p:nvSpPr>
          <p:cNvPr id="36871" name="Text Box 7"/>
          <p:cNvSpPr txBox="1">
            <a:spLocks noChangeArrowheads="1"/>
          </p:cNvSpPr>
          <p:nvPr/>
        </p:nvSpPr>
        <p:spPr bwMode="auto">
          <a:xfrm>
            <a:off x="4572000" y="3733800"/>
            <a:ext cx="685800" cy="457200"/>
          </a:xfrm>
          <a:prstGeom prst="rect">
            <a:avLst/>
          </a:prstGeom>
          <a:noFill/>
          <a:ln w="9525">
            <a:noFill/>
            <a:miter lim="800000"/>
            <a:headEnd/>
            <a:tailEnd/>
          </a:ln>
        </p:spPr>
        <p:txBody>
          <a:bodyPr>
            <a:spAutoFit/>
          </a:bodyPr>
          <a:lstStyle/>
          <a:p>
            <a:pPr>
              <a:spcBef>
                <a:spcPct val="50000"/>
              </a:spcBef>
            </a:pPr>
            <a:r>
              <a:rPr lang="en-US"/>
              <a:t>B</a:t>
            </a:r>
          </a:p>
        </p:txBody>
      </p:sp>
      <p:sp>
        <p:nvSpPr>
          <p:cNvPr id="36872" name="Text Box 8"/>
          <p:cNvSpPr txBox="1">
            <a:spLocks noChangeArrowheads="1"/>
          </p:cNvSpPr>
          <p:nvPr/>
        </p:nvSpPr>
        <p:spPr bwMode="auto">
          <a:xfrm>
            <a:off x="304800" y="4724400"/>
            <a:ext cx="7924800" cy="1160463"/>
          </a:xfrm>
          <a:prstGeom prst="rect">
            <a:avLst/>
          </a:prstGeom>
          <a:noFill/>
          <a:ln w="9525">
            <a:noFill/>
            <a:miter lim="800000"/>
            <a:headEnd/>
            <a:tailEnd/>
          </a:ln>
        </p:spPr>
        <p:txBody>
          <a:bodyPr>
            <a:spAutoFit/>
          </a:bodyPr>
          <a:lstStyle/>
          <a:p>
            <a:pPr>
              <a:spcBef>
                <a:spcPct val="50000"/>
              </a:spcBef>
            </a:pPr>
            <a:r>
              <a:rPr lang="en-US" sz="2800">
                <a:latin typeface="Arial Narrow" pitchFamily="34" charset="0"/>
              </a:rPr>
              <a:t>Center line feeding resistance (CFR)=(100*AB)/(OB) %</a:t>
            </a:r>
          </a:p>
          <a:p>
            <a:pPr>
              <a:spcBef>
                <a:spcPct val="50000"/>
              </a:spcBef>
            </a:pPr>
            <a:r>
              <a:rPr lang="en-US" sz="2800">
                <a:latin typeface="Arial Narrow" pitchFamily="34" charset="0"/>
              </a:rPr>
              <a:t>If CFR</a:t>
            </a:r>
            <a:r>
              <a:rPr lang="en-US" sz="2800">
                <a:latin typeface="Arial Narrow" pitchFamily="34" charset="0"/>
                <a:cs typeface="Times New Roman" pitchFamily="18" charset="0"/>
              </a:rPr>
              <a:t>&gt;70% then feeding is considered to be difficult</a:t>
            </a:r>
          </a:p>
        </p:txBody>
      </p:sp>
      <p:sp>
        <p:nvSpPr>
          <p:cNvPr id="36873" name="Text Box 9"/>
          <p:cNvSpPr txBox="1">
            <a:spLocks noChangeArrowheads="1"/>
          </p:cNvSpPr>
          <p:nvPr/>
        </p:nvSpPr>
        <p:spPr bwMode="auto">
          <a:xfrm>
            <a:off x="5562600" y="457200"/>
            <a:ext cx="2667000" cy="457200"/>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Mold center line</a:t>
            </a:r>
          </a:p>
        </p:txBody>
      </p:sp>
      <p:sp>
        <p:nvSpPr>
          <p:cNvPr id="36874" name="Text Box 10"/>
          <p:cNvSpPr txBox="1">
            <a:spLocks noChangeArrowheads="1"/>
          </p:cNvSpPr>
          <p:nvPr/>
        </p:nvSpPr>
        <p:spPr bwMode="auto">
          <a:xfrm>
            <a:off x="5638800" y="1066800"/>
            <a:ext cx="3352800" cy="173513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AB= time interval between start and end of freezing at center line of mold</a:t>
            </a:r>
          </a:p>
          <a:p>
            <a:pPr>
              <a:spcBef>
                <a:spcPct val="50000"/>
              </a:spcBef>
            </a:pPr>
            <a:r>
              <a:rPr lang="en-US">
                <a:latin typeface="Arial Narrow" pitchFamily="34" charset="0"/>
              </a:rPr>
              <a:t>OB= total solidification time</a:t>
            </a:r>
          </a:p>
        </p:txBody>
      </p:sp>
      <p:sp>
        <p:nvSpPr>
          <p:cNvPr id="36875" name="Text Box 11"/>
          <p:cNvSpPr txBox="1">
            <a:spLocks noChangeArrowheads="1"/>
          </p:cNvSpPr>
          <p:nvPr/>
        </p:nvSpPr>
        <p:spPr bwMode="auto">
          <a:xfrm rot="-5400000">
            <a:off x="-1790700" y="1866900"/>
            <a:ext cx="3886200" cy="457200"/>
          </a:xfrm>
          <a:prstGeom prst="rect">
            <a:avLst/>
          </a:prstGeom>
          <a:noFill/>
          <a:ln w="9525">
            <a:noFill/>
            <a:miter lim="800000"/>
            <a:headEnd/>
            <a:tailEnd/>
          </a:ln>
        </p:spPr>
        <p:txBody>
          <a:bodyPr>
            <a:spAutoFit/>
          </a:bodyPr>
          <a:lstStyle/>
          <a:p>
            <a:pPr>
              <a:spcBef>
                <a:spcPct val="50000"/>
              </a:spcBef>
            </a:pPr>
            <a:r>
              <a:rPr lang="en-US"/>
              <a:t>Distance from mold interface </a:t>
            </a:r>
          </a:p>
        </p:txBody>
      </p:sp>
      <p:sp>
        <p:nvSpPr>
          <p:cNvPr id="36876" name="Text Box 12"/>
          <p:cNvSpPr txBox="1">
            <a:spLocks noChangeArrowheads="1"/>
          </p:cNvSpPr>
          <p:nvPr/>
        </p:nvSpPr>
        <p:spPr bwMode="auto">
          <a:xfrm>
            <a:off x="1295400" y="4419600"/>
            <a:ext cx="3048000" cy="457200"/>
          </a:xfrm>
          <a:prstGeom prst="rect">
            <a:avLst/>
          </a:prstGeom>
          <a:noFill/>
          <a:ln w="9525">
            <a:noFill/>
            <a:miter lim="800000"/>
            <a:headEnd/>
            <a:tailEnd/>
          </a:ln>
        </p:spPr>
        <p:txBody>
          <a:bodyPr>
            <a:spAutoFit/>
          </a:bodyPr>
          <a:lstStyle/>
          <a:p>
            <a:pPr>
              <a:spcBef>
                <a:spcPct val="50000"/>
              </a:spcBef>
            </a:pPr>
            <a:r>
              <a:rPr lang="en-US"/>
              <a:t>Time (min)</a:t>
            </a:r>
          </a:p>
        </p:txBody>
      </p:sp>
      <p:pic>
        <p:nvPicPr>
          <p:cNvPr id="36877" name="Picture 14" descr="image54"/>
          <p:cNvPicPr>
            <a:picLocks noChangeAspect="1" noChangeArrowheads="1"/>
          </p:cNvPicPr>
          <p:nvPr/>
        </p:nvPicPr>
        <p:blipFill>
          <a:blip r:embed="rId4"/>
          <a:srcRect/>
          <a:stretch>
            <a:fillRect/>
          </a:stretch>
        </p:blipFill>
        <p:spPr bwMode="auto">
          <a:xfrm>
            <a:off x="5943600" y="2743200"/>
            <a:ext cx="2590800" cy="1927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457200" y="838200"/>
            <a:ext cx="8077200" cy="2647950"/>
          </a:xfrm>
          <a:prstGeom prst="rect">
            <a:avLst/>
          </a:prstGeom>
          <a:noFill/>
          <a:ln w="9525">
            <a:noFill/>
            <a:miter lim="800000"/>
            <a:headEnd/>
            <a:tailEnd/>
          </a:ln>
        </p:spPr>
        <p:txBody>
          <a:bodyPr>
            <a:spAutoFit/>
          </a:bodyPr>
          <a:lstStyle/>
          <a:p>
            <a:pPr>
              <a:spcBef>
                <a:spcPct val="50000"/>
              </a:spcBef>
            </a:pPr>
            <a:r>
              <a:rPr lang="en-US" dirty="0"/>
              <a:t>Q. 0.6 % carbon steel has following data for sand and chilled mold casting. Which will be difficult to feed?</a:t>
            </a:r>
          </a:p>
          <a:p>
            <a:pPr>
              <a:spcBef>
                <a:spcPct val="50000"/>
              </a:spcBef>
            </a:pPr>
            <a:r>
              <a:rPr lang="en-US" dirty="0"/>
              <a:t>Start and end of freezing time at the centre line= 24, 48 min (for sand mold) &amp; 8, 10 min (for chill mold). </a:t>
            </a:r>
          </a:p>
          <a:p>
            <a:pPr>
              <a:spcBef>
                <a:spcPct val="50000"/>
              </a:spcBef>
            </a:pPr>
            <a:r>
              <a:rPr lang="en-US" dirty="0"/>
              <a:t>Assume liquid metal starts freezing at the mold wall as soon as it is filled.</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2" descr="photo7"/>
          <p:cNvPicPr>
            <a:picLocks noChangeAspect="1" noChangeArrowheads="1"/>
          </p:cNvPicPr>
          <p:nvPr/>
        </p:nvPicPr>
        <p:blipFill>
          <a:blip r:embed="rId4"/>
          <a:srcRect/>
          <a:stretch>
            <a:fillRect/>
          </a:stretch>
        </p:blipFill>
        <p:spPr bwMode="auto">
          <a:xfrm>
            <a:off x="0" y="1847850"/>
            <a:ext cx="9144000" cy="3943350"/>
          </a:xfrm>
          <a:prstGeom prst="rect">
            <a:avLst/>
          </a:prstGeom>
          <a:noFill/>
          <a:ln w="9525">
            <a:noFill/>
            <a:miter lim="800000"/>
            <a:headEnd/>
            <a:tailEnd/>
          </a:ln>
        </p:spPr>
      </p:pic>
      <p:sp>
        <p:nvSpPr>
          <p:cNvPr id="12293" name="Rectangle 3"/>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endParaRPr lang="en-US"/>
          </a:p>
        </p:txBody>
      </p:sp>
      <p:graphicFrame>
        <p:nvGraphicFramePr>
          <p:cNvPr id="12290" name="Object 4"/>
          <p:cNvGraphicFramePr>
            <a:graphicFrameLocks noChangeAspect="1"/>
          </p:cNvGraphicFramePr>
          <p:nvPr/>
        </p:nvGraphicFramePr>
        <p:xfrm>
          <a:off x="2438400" y="827088"/>
          <a:ext cx="6172200" cy="1154112"/>
        </p:xfrm>
        <a:graphic>
          <a:graphicData uri="http://schemas.openxmlformats.org/presentationml/2006/ole">
            <p:oleObj spid="_x0000_s128002" name="Equation" r:id="rId5" imgW="2603500" imgH="482600" progId="Equation.3">
              <p:embed/>
            </p:oleObj>
          </a:graphicData>
        </a:graphic>
      </p:graphicFrame>
      <p:sp>
        <p:nvSpPr>
          <p:cNvPr id="12294" name="Rectangle 5"/>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en-US"/>
          </a:p>
        </p:txBody>
      </p:sp>
      <p:graphicFrame>
        <p:nvGraphicFramePr>
          <p:cNvPr id="12291" name="Object 6"/>
          <p:cNvGraphicFramePr>
            <a:graphicFrameLocks noChangeAspect="1"/>
          </p:cNvGraphicFramePr>
          <p:nvPr/>
        </p:nvGraphicFramePr>
        <p:xfrm>
          <a:off x="4140200" y="2667000"/>
          <a:ext cx="1701800" cy="838200"/>
        </p:xfrm>
        <a:graphic>
          <a:graphicData uri="http://schemas.openxmlformats.org/presentationml/2006/ole">
            <p:oleObj spid="_x0000_s128003" name="Equation" r:id="rId6" imgW="850680" imgH="419040" progId="Equation.3">
              <p:embed/>
            </p:oleObj>
          </a:graphicData>
        </a:graphic>
      </p:graphicFrame>
      <p:sp>
        <p:nvSpPr>
          <p:cNvPr id="12295" name="Text Box 7"/>
          <p:cNvSpPr txBox="1">
            <a:spLocks noChangeArrowheads="1"/>
          </p:cNvSpPr>
          <p:nvPr/>
        </p:nvSpPr>
        <p:spPr bwMode="auto">
          <a:xfrm>
            <a:off x="5345113" y="3386138"/>
            <a:ext cx="3810000" cy="1187450"/>
          </a:xfrm>
          <a:prstGeom prst="rect">
            <a:avLst/>
          </a:prstGeom>
          <a:noFill/>
          <a:ln w="9525">
            <a:noFill/>
            <a:miter lim="800000"/>
            <a:headEnd/>
            <a:tailEnd/>
          </a:ln>
        </p:spPr>
        <p:txBody>
          <a:bodyPr>
            <a:spAutoFit/>
          </a:bodyPr>
          <a:lstStyle/>
          <a:p>
            <a:pPr>
              <a:spcBef>
                <a:spcPct val="50000"/>
              </a:spcBef>
            </a:pPr>
            <a:r>
              <a:rPr lang="el-GR">
                <a:cs typeface="Times New Roman" pitchFamily="18" charset="0"/>
              </a:rPr>
              <a:t>α</a:t>
            </a:r>
            <a:r>
              <a:rPr lang="en-US" baseline="-25000">
                <a:cs typeface="Times New Roman" pitchFamily="18" charset="0"/>
              </a:rPr>
              <a:t>M</a:t>
            </a:r>
            <a:r>
              <a:rPr lang="en-US">
                <a:cs typeface="Times New Roman" pitchFamily="18" charset="0"/>
              </a:rPr>
              <a:t>=K/(</a:t>
            </a:r>
            <a:r>
              <a:rPr lang="el-GR">
                <a:cs typeface="Times New Roman" pitchFamily="18" charset="0"/>
              </a:rPr>
              <a:t>ρ</a:t>
            </a:r>
            <a:r>
              <a:rPr lang="en-US">
                <a:cs typeface="Times New Roman" pitchFamily="18" charset="0"/>
              </a:rPr>
              <a:t>.C) for mold material=thermal diffusivity for mold</a:t>
            </a:r>
            <a:endParaRPr lang="el-GR">
              <a:cs typeface="Times New Roman" pitchFamily="18" charset="0"/>
            </a:endParaRPr>
          </a:p>
        </p:txBody>
      </p:sp>
      <p:sp>
        <p:nvSpPr>
          <p:cNvPr id="12296" name="Text Box 8"/>
          <p:cNvSpPr txBox="1">
            <a:spLocks noChangeArrowheads="1"/>
          </p:cNvSpPr>
          <p:nvPr/>
        </p:nvSpPr>
        <p:spPr bwMode="auto">
          <a:xfrm>
            <a:off x="0" y="0"/>
            <a:ext cx="7924800" cy="519113"/>
          </a:xfrm>
          <a:prstGeom prst="rect">
            <a:avLst/>
          </a:prstGeom>
          <a:noFill/>
          <a:ln w="9525">
            <a:noFill/>
            <a:miter lim="800000"/>
            <a:headEnd/>
            <a:tailEnd/>
          </a:ln>
        </p:spPr>
        <p:txBody>
          <a:bodyPr>
            <a:spAutoFit/>
          </a:bodyPr>
          <a:lstStyle/>
          <a:p>
            <a:pPr>
              <a:spcBef>
                <a:spcPct val="50000"/>
              </a:spcBef>
            </a:pPr>
            <a:r>
              <a:rPr lang="en-US" sz="2800">
                <a:latin typeface="Arial Narrow" pitchFamily="34" charset="0"/>
              </a:rPr>
              <a:t>Heat transfer and solidification time for an insulating mold</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2"/>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endParaRPr lang="en-US"/>
          </a:p>
        </p:txBody>
      </p:sp>
      <p:graphicFrame>
        <p:nvGraphicFramePr>
          <p:cNvPr id="14338" name="Object 3"/>
          <p:cNvGraphicFramePr>
            <a:graphicFrameLocks noChangeAspect="1"/>
          </p:cNvGraphicFramePr>
          <p:nvPr/>
        </p:nvGraphicFramePr>
        <p:xfrm>
          <a:off x="501650" y="304800"/>
          <a:ext cx="2882900" cy="1138238"/>
        </p:xfrm>
        <a:graphic>
          <a:graphicData uri="http://schemas.openxmlformats.org/presentationml/2006/ole">
            <p:oleObj spid="_x0000_s129026" name="Equation" r:id="rId4" imgW="1231560" imgH="482400" progId="Equation.3">
              <p:embed/>
            </p:oleObj>
          </a:graphicData>
        </a:graphic>
      </p:graphicFrame>
      <p:sp>
        <p:nvSpPr>
          <p:cNvPr id="14343" name="Rectangle 4"/>
          <p:cNvSpPr>
            <a:spLocks noChangeArrowheads="1"/>
          </p:cNvSpPr>
          <p:nvPr/>
        </p:nvSpPr>
        <p:spPr bwMode="auto">
          <a:xfrm>
            <a:off x="0" y="3086100"/>
            <a:ext cx="9144000" cy="0"/>
          </a:xfrm>
          <a:prstGeom prst="rect">
            <a:avLst/>
          </a:prstGeom>
          <a:noFill/>
          <a:ln w="9525">
            <a:noFill/>
            <a:miter lim="800000"/>
            <a:headEnd/>
            <a:tailEnd/>
          </a:ln>
        </p:spPr>
        <p:txBody>
          <a:bodyPr wrap="none" anchor="ctr">
            <a:spAutoFit/>
          </a:bodyPr>
          <a:lstStyle/>
          <a:p>
            <a:endParaRPr lang="en-US"/>
          </a:p>
        </p:txBody>
      </p:sp>
      <p:graphicFrame>
        <p:nvGraphicFramePr>
          <p:cNvPr id="14339" name="Object 5"/>
          <p:cNvGraphicFramePr>
            <a:graphicFrameLocks noChangeAspect="1"/>
          </p:cNvGraphicFramePr>
          <p:nvPr/>
        </p:nvGraphicFramePr>
        <p:xfrm>
          <a:off x="654050" y="1600200"/>
          <a:ext cx="4176713" cy="1223963"/>
        </p:xfrm>
        <a:graphic>
          <a:graphicData uri="http://schemas.openxmlformats.org/presentationml/2006/ole">
            <p:oleObj spid="_x0000_s129027" name="Equation" r:id="rId5" imgW="2336760" imgH="685800" progId="Equation.3">
              <p:embed/>
            </p:oleObj>
          </a:graphicData>
        </a:graphic>
      </p:graphicFrame>
      <p:sp>
        <p:nvSpPr>
          <p:cNvPr id="14344" name="Rectangle 6"/>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4340" name="Object 7"/>
          <p:cNvGraphicFramePr>
            <a:graphicFrameLocks noChangeAspect="1"/>
          </p:cNvGraphicFramePr>
          <p:nvPr/>
        </p:nvGraphicFramePr>
        <p:xfrm>
          <a:off x="533400" y="2895600"/>
          <a:ext cx="4495800" cy="790575"/>
        </p:xfrm>
        <a:graphic>
          <a:graphicData uri="http://schemas.openxmlformats.org/presentationml/2006/ole">
            <p:oleObj spid="_x0000_s129028" name="Equation" r:id="rId6" imgW="2438400" imgH="431800" progId="Equation.3">
              <p:embed/>
            </p:oleObj>
          </a:graphicData>
        </a:graphic>
      </p:graphicFrame>
      <p:sp>
        <p:nvSpPr>
          <p:cNvPr id="14345" name="Rectangle 8"/>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endParaRPr lang="en-US"/>
          </a:p>
        </p:txBody>
      </p:sp>
      <p:graphicFrame>
        <p:nvGraphicFramePr>
          <p:cNvPr id="14341" name="Object 9"/>
          <p:cNvGraphicFramePr>
            <a:graphicFrameLocks noChangeAspect="1"/>
          </p:cNvGraphicFramePr>
          <p:nvPr/>
        </p:nvGraphicFramePr>
        <p:xfrm>
          <a:off x="457200" y="3886200"/>
          <a:ext cx="3733800" cy="985838"/>
        </p:xfrm>
        <a:graphic>
          <a:graphicData uri="http://schemas.openxmlformats.org/presentationml/2006/ole">
            <p:oleObj spid="_x0000_s129029" name="Equation" r:id="rId7" imgW="1841500" imgH="482600" progId="Equation.3">
              <p:embed/>
            </p:oleObj>
          </a:graphicData>
        </a:graphic>
      </p:graphicFrame>
      <p:pic>
        <p:nvPicPr>
          <p:cNvPr id="14346" name="Picture 10"/>
          <p:cNvPicPr>
            <a:picLocks noGrp="1" noChangeAspect="1" noChangeArrowheads="1"/>
          </p:cNvPicPr>
          <p:nvPr>
            <p:ph/>
          </p:nvPr>
        </p:nvPicPr>
        <p:blipFill>
          <a:blip r:embed="rId8"/>
          <a:srcRect/>
          <a:stretch>
            <a:fillRect/>
          </a:stretch>
        </p:blipFill>
        <p:spPr>
          <a:xfrm>
            <a:off x="3514725" y="4876800"/>
            <a:ext cx="5629275" cy="971550"/>
          </a:xfrm>
          <a:noFill/>
          <a:ln>
            <a:solidFill>
              <a:schemeClr val="tx1"/>
            </a:solid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2"/>
          <p:cNvSpPr txBox="1">
            <a:spLocks noChangeArrowheads="1"/>
          </p:cNvSpPr>
          <p:nvPr/>
        </p:nvSpPr>
        <p:spPr bwMode="auto">
          <a:xfrm>
            <a:off x="457200" y="152400"/>
            <a:ext cx="2133600" cy="457200"/>
          </a:xfrm>
          <a:prstGeom prst="rect">
            <a:avLst/>
          </a:prstGeom>
          <a:noFill/>
          <a:ln w="9525">
            <a:noFill/>
            <a:miter lim="800000"/>
            <a:headEnd/>
            <a:tailEnd/>
          </a:ln>
        </p:spPr>
        <p:txBody>
          <a:bodyPr>
            <a:spAutoFit/>
          </a:bodyPr>
          <a:lstStyle/>
          <a:p>
            <a:pPr>
              <a:spcBef>
                <a:spcPct val="50000"/>
              </a:spcBef>
            </a:pPr>
            <a:r>
              <a:rPr lang="en-US"/>
              <a:t>Error function</a:t>
            </a:r>
          </a:p>
        </p:txBody>
      </p:sp>
      <p:sp>
        <p:nvSpPr>
          <p:cNvPr id="15364" name="Rectangle 3"/>
          <p:cNvSpPr>
            <a:spLocks noChangeArrowheads="1"/>
          </p:cNvSpPr>
          <p:nvPr/>
        </p:nvSpPr>
        <p:spPr bwMode="auto">
          <a:xfrm>
            <a:off x="0" y="2971800"/>
            <a:ext cx="9144000" cy="0"/>
          </a:xfrm>
          <a:prstGeom prst="rect">
            <a:avLst/>
          </a:prstGeom>
          <a:noFill/>
          <a:ln w="9525">
            <a:noFill/>
            <a:miter lim="800000"/>
            <a:headEnd/>
            <a:tailEnd/>
          </a:ln>
        </p:spPr>
        <p:txBody>
          <a:bodyPr wrap="none" anchor="ctr">
            <a:spAutoFit/>
          </a:bodyPr>
          <a:lstStyle/>
          <a:p>
            <a:endParaRPr lang="en-US"/>
          </a:p>
        </p:txBody>
      </p:sp>
      <p:graphicFrame>
        <p:nvGraphicFramePr>
          <p:cNvPr id="15362" name="Object 4"/>
          <p:cNvGraphicFramePr>
            <a:graphicFrameLocks noChangeAspect="1"/>
          </p:cNvGraphicFramePr>
          <p:nvPr/>
        </p:nvGraphicFramePr>
        <p:xfrm>
          <a:off x="574675" y="457200"/>
          <a:ext cx="5556250" cy="1997075"/>
        </p:xfrm>
        <a:graphic>
          <a:graphicData uri="http://schemas.openxmlformats.org/presentationml/2006/ole">
            <p:oleObj spid="_x0000_s130050" name="Equation" r:id="rId4" imgW="2539800" imgH="914400" progId="Equation.3">
              <p:embed/>
            </p:oleObj>
          </a:graphicData>
        </a:graphic>
      </p:graphicFrame>
      <p:pic>
        <p:nvPicPr>
          <p:cNvPr id="15365" name="Picture 5" descr="File:Error Function.svg">
            <a:hlinkClick r:id="rId5"/>
          </p:cNvPr>
          <p:cNvPicPr>
            <a:picLocks noChangeAspect="1" noChangeArrowheads="1"/>
          </p:cNvPicPr>
          <p:nvPr/>
        </p:nvPicPr>
        <p:blipFill>
          <a:blip r:embed="rId6"/>
          <a:srcRect/>
          <a:stretch>
            <a:fillRect/>
          </a:stretch>
        </p:blipFill>
        <p:spPr bwMode="auto">
          <a:xfrm>
            <a:off x="2819400" y="1447800"/>
            <a:ext cx="6324600" cy="4427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endParaRPr lang="en-US"/>
          </a:p>
        </p:txBody>
      </p:sp>
      <p:graphicFrame>
        <p:nvGraphicFramePr>
          <p:cNvPr id="16386" name="Object 3"/>
          <p:cNvGraphicFramePr>
            <a:graphicFrameLocks noChangeAspect="1"/>
          </p:cNvGraphicFramePr>
          <p:nvPr/>
        </p:nvGraphicFramePr>
        <p:xfrm>
          <a:off x="762000" y="762000"/>
          <a:ext cx="6096000" cy="928688"/>
        </p:xfrm>
        <a:graphic>
          <a:graphicData uri="http://schemas.openxmlformats.org/presentationml/2006/ole">
            <p:oleObj spid="_x0000_s131074" name="Equation" r:id="rId4" imgW="3187700" imgH="482600" progId="Equation.3">
              <p:embed/>
            </p:oleObj>
          </a:graphicData>
        </a:graphic>
      </p:graphicFrame>
      <p:sp>
        <p:nvSpPr>
          <p:cNvPr id="16390" name="Rectangle 4"/>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en-US"/>
          </a:p>
        </p:txBody>
      </p:sp>
      <p:graphicFrame>
        <p:nvGraphicFramePr>
          <p:cNvPr id="16387" name="Object 5"/>
          <p:cNvGraphicFramePr>
            <a:graphicFrameLocks noChangeAspect="1"/>
          </p:cNvGraphicFramePr>
          <p:nvPr/>
        </p:nvGraphicFramePr>
        <p:xfrm>
          <a:off x="685800" y="3124200"/>
          <a:ext cx="6019800" cy="1011238"/>
        </p:xfrm>
        <a:graphic>
          <a:graphicData uri="http://schemas.openxmlformats.org/presentationml/2006/ole">
            <p:oleObj spid="_x0000_s131075" name="Equation" r:id="rId5" imgW="2667000" imgH="444500" progId="Equation.3">
              <p:embed/>
            </p:oleObj>
          </a:graphicData>
        </a:graphic>
      </p:graphicFrame>
      <p:sp>
        <p:nvSpPr>
          <p:cNvPr id="16391" name="Text Box 6"/>
          <p:cNvSpPr txBox="1">
            <a:spLocks noChangeArrowheads="1"/>
          </p:cNvSpPr>
          <p:nvPr/>
        </p:nvSpPr>
        <p:spPr bwMode="auto">
          <a:xfrm>
            <a:off x="609600" y="2514600"/>
            <a:ext cx="1981200" cy="457200"/>
          </a:xfrm>
          <a:prstGeom prst="rect">
            <a:avLst/>
          </a:prstGeom>
          <a:noFill/>
          <a:ln w="9525">
            <a:noFill/>
            <a:miter lim="800000"/>
            <a:headEnd/>
            <a:tailEnd/>
          </a:ln>
        </p:spPr>
        <p:txBody>
          <a:bodyPr>
            <a:spAutoFit/>
          </a:bodyPr>
          <a:lstStyle/>
          <a:p>
            <a:pPr>
              <a:spcBef>
                <a:spcPct val="50000"/>
              </a:spcBef>
            </a:pPr>
            <a:r>
              <a:rPr lang="en-US"/>
              <a:t>Heat balance, </a:t>
            </a:r>
          </a:p>
        </p:txBody>
      </p:sp>
      <p:sp>
        <p:nvSpPr>
          <p:cNvPr id="16392" name="Line 7"/>
          <p:cNvSpPr>
            <a:spLocks noChangeShapeType="1"/>
          </p:cNvSpPr>
          <p:nvPr/>
        </p:nvSpPr>
        <p:spPr bwMode="auto">
          <a:xfrm>
            <a:off x="4343400" y="3733800"/>
            <a:ext cx="609600" cy="685800"/>
          </a:xfrm>
          <a:prstGeom prst="line">
            <a:avLst/>
          </a:prstGeom>
          <a:noFill/>
          <a:ln w="9525">
            <a:solidFill>
              <a:schemeClr val="tx1"/>
            </a:solidFill>
            <a:round/>
            <a:headEnd type="triangle" w="med" len="med"/>
            <a:tailEnd/>
          </a:ln>
        </p:spPr>
        <p:txBody>
          <a:bodyPr/>
          <a:lstStyle/>
          <a:p>
            <a:endParaRPr lang="en-US"/>
          </a:p>
        </p:txBody>
      </p:sp>
      <p:sp>
        <p:nvSpPr>
          <p:cNvPr id="16393" name="Text Box 8"/>
          <p:cNvSpPr txBox="1">
            <a:spLocks noChangeArrowheads="1"/>
          </p:cNvSpPr>
          <p:nvPr/>
        </p:nvSpPr>
        <p:spPr bwMode="auto">
          <a:xfrm>
            <a:off x="4648200" y="4343400"/>
            <a:ext cx="3581400" cy="457200"/>
          </a:xfrm>
          <a:prstGeom prst="rect">
            <a:avLst/>
          </a:prstGeom>
          <a:noFill/>
          <a:ln w="9525">
            <a:noFill/>
            <a:miter lim="800000"/>
            <a:headEnd/>
            <a:tailEnd/>
          </a:ln>
        </p:spPr>
        <p:txBody>
          <a:bodyPr>
            <a:spAutoFit/>
          </a:bodyPr>
          <a:lstStyle/>
          <a:p>
            <a:pPr>
              <a:spcBef>
                <a:spcPct val="50000"/>
              </a:spcBef>
            </a:pPr>
            <a:r>
              <a:rPr lang="en-US"/>
              <a:t>Latent heat</a:t>
            </a:r>
          </a:p>
        </p:txBody>
      </p:sp>
      <p:sp>
        <p:nvSpPr>
          <p:cNvPr id="16394" name="Line 9"/>
          <p:cNvSpPr>
            <a:spLocks noChangeShapeType="1"/>
          </p:cNvSpPr>
          <p:nvPr/>
        </p:nvSpPr>
        <p:spPr bwMode="auto">
          <a:xfrm flipH="1">
            <a:off x="5715000" y="2667000"/>
            <a:ext cx="838200" cy="609600"/>
          </a:xfrm>
          <a:prstGeom prst="line">
            <a:avLst/>
          </a:prstGeom>
          <a:noFill/>
          <a:ln w="9525">
            <a:solidFill>
              <a:schemeClr val="tx1"/>
            </a:solidFill>
            <a:round/>
            <a:headEnd/>
            <a:tailEnd type="triangle" w="med" len="med"/>
          </a:ln>
        </p:spPr>
        <p:txBody>
          <a:bodyPr/>
          <a:lstStyle/>
          <a:p>
            <a:endParaRPr lang="en-US"/>
          </a:p>
        </p:txBody>
      </p:sp>
      <p:sp>
        <p:nvSpPr>
          <p:cNvPr id="16395" name="Text Box 10"/>
          <p:cNvSpPr txBox="1">
            <a:spLocks noChangeArrowheads="1"/>
          </p:cNvSpPr>
          <p:nvPr/>
        </p:nvSpPr>
        <p:spPr bwMode="auto">
          <a:xfrm>
            <a:off x="6477000" y="2286000"/>
            <a:ext cx="1905000" cy="457200"/>
          </a:xfrm>
          <a:prstGeom prst="rect">
            <a:avLst/>
          </a:prstGeom>
          <a:noFill/>
          <a:ln w="9525">
            <a:noFill/>
            <a:miter lim="800000"/>
            <a:headEnd/>
            <a:tailEnd/>
          </a:ln>
        </p:spPr>
        <p:txBody>
          <a:bodyPr>
            <a:spAutoFit/>
          </a:bodyPr>
          <a:lstStyle/>
          <a:p>
            <a:pPr>
              <a:spcBef>
                <a:spcPct val="50000"/>
              </a:spcBef>
            </a:pPr>
            <a:r>
              <a:rPr lang="en-US"/>
              <a:t>Super heat</a:t>
            </a:r>
          </a:p>
        </p:txBody>
      </p:sp>
      <p:sp>
        <p:nvSpPr>
          <p:cNvPr id="16396" name="Rectangle 11"/>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endParaRPr lang="en-US"/>
          </a:p>
        </p:txBody>
      </p:sp>
      <p:graphicFrame>
        <p:nvGraphicFramePr>
          <p:cNvPr id="16388" name="Object 12"/>
          <p:cNvGraphicFramePr>
            <a:graphicFrameLocks noChangeAspect="1"/>
          </p:cNvGraphicFramePr>
          <p:nvPr/>
        </p:nvGraphicFramePr>
        <p:xfrm>
          <a:off x="838200" y="4724400"/>
          <a:ext cx="1295400" cy="1039813"/>
        </p:xfrm>
        <a:graphic>
          <a:graphicData uri="http://schemas.openxmlformats.org/presentationml/2006/ole">
            <p:oleObj spid="_x0000_s131076" name="Equation" r:id="rId6" imgW="583947" imgH="469696" progId="Equation.3">
              <p:embed/>
            </p:oleObj>
          </a:graphicData>
        </a:graphic>
      </p:graphicFrame>
      <p:sp>
        <p:nvSpPr>
          <p:cNvPr id="16397" name="Line 13"/>
          <p:cNvSpPr>
            <a:spLocks noChangeShapeType="1"/>
          </p:cNvSpPr>
          <p:nvPr/>
        </p:nvSpPr>
        <p:spPr bwMode="auto">
          <a:xfrm flipH="1">
            <a:off x="2133600" y="5257800"/>
            <a:ext cx="1600200" cy="0"/>
          </a:xfrm>
          <a:prstGeom prst="line">
            <a:avLst/>
          </a:prstGeom>
          <a:noFill/>
          <a:ln w="9525">
            <a:solidFill>
              <a:schemeClr val="tx1"/>
            </a:solidFill>
            <a:round/>
            <a:headEnd/>
            <a:tailEnd type="triangle" w="med" len="med"/>
          </a:ln>
        </p:spPr>
        <p:txBody>
          <a:bodyPr/>
          <a:lstStyle/>
          <a:p>
            <a:endParaRPr lang="en-US"/>
          </a:p>
        </p:txBody>
      </p:sp>
      <p:sp>
        <p:nvSpPr>
          <p:cNvPr id="16398" name="Text Box 14"/>
          <p:cNvSpPr txBox="1">
            <a:spLocks noChangeArrowheads="1"/>
          </p:cNvSpPr>
          <p:nvPr/>
        </p:nvSpPr>
        <p:spPr bwMode="auto">
          <a:xfrm>
            <a:off x="3886200" y="5029200"/>
            <a:ext cx="3962400" cy="457200"/>
          </a:xfrm>
          <a:prstGeom prst="rect">
            <a:avLst/>
          </a:prstGeom>
          <a:noFill/>
          <a:ln w="9525">
            <a:noFill/>
            <a:miter lim="800000"/>
            <a:headEnd/>
            <a:tailEnd/>
          </a:ln>
        </p:spPr>
        <p:txBody>
          <a:bodyPr>
            <a:spAutoFit/>
          </a:bodyPr>
          <a:lstStyle/>
          <a:p>
            <a:pPr>
              <a:spcBef>
                <a:spcPct val="50000"/>
              </a:spcBef>
            </a:pPr>
            <a:r>
              <a:rPr lang="en-US" dirty="0" err="1"/>
              <a:t>Chvorinov’s</a:t>
            </a:r>
            <a:r>
              <a:rPr lang="en-US" dirty="0"/>
              <a:t> Rule</a:t>
            </a:r>
          </a:p>
        </p:txBody>
      </p:sp>
      <p:pic>
        <p:nvPicPr>
          <p:cNvPr id="15" name="Picture 2"/>
          <p:cNvPicPr>
            <a:picLocks noChangeAspect="1" noChangeArrowheads="1"/>
          </p:cNvPicPr>
          <p:nvPr/>
        </p:nvPicPr>
        <p:blipFill>
          <a:blip r:embed="rId7"/>
          <a:srcRect/>
          <a:stretch>
            <a:fillRect/>
          </a:stretch>
        </p:blipFill>
        <p:spPr bwMode="auto">
          <a:xfrm>
            <a:off x="797497" y="381000"/>
            <a:ext cx="5984303" cy="4419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685800" y="914400"/>
            <a:ext cx="8077200" cy="2308324"/>
          </a:xfrm>
          <a:prstGeom prst="rect">
            <a:avLst/>
          </a:prstGeom>
          <a:noFill/>
          <a:ln w="9525">
            <a:noFill/>
            <a:miter lim="800000"/>
            <a:headEnd/>
            <a:tailEnd/>
          </a:ln>
        </p:spPr>
        <p:txBody>
          <a:bodyPr anchor="ctr">
            <a:spAutoFit/>
          </a:bodyPr>
          <a:lstStyle/>
          <a:p>
            <a:pPr marL="457200" indent="-457200" algn="just"/>
            <a:r>
              <a:rPr lang="en-US" dirty="0"/>
              <a:t>Q. A metal with melting temperature of 700</a:t>
            </a:r>
            <a:r>
              <a:rPr lang="en-US" baseline="30000" dirty="0"/>
              <a:t>0</a:t>
            </a:r>
            <a:r>
              <a:rPr lang="en-US" dirty="0"/>
              <a:t> C is poured into the sand mold that is initially at 30</a:t>
            </a:r>
            <a:r>
              <a:rPr lang="en-US" baseline="30000" dirty="0"/>
              <a:t>0</a:t>
            </a:r>
            <a:r>
              <a:rPr lang="en-US" dirty="0"/>
              <a:t> C. </a:t>
            </a:r>
          </a:p>
          <a:p>
            <a:pPr marL="457200" indent="-457200" algn="just"/>
            <a:r>
              <a:rPr lang="en-US" dirty="0" smtClean="0"/>
              <a:t>      How </a:t>
            </a:r>
            <a:r>
              <a:rPr lang="en-US" dirty="0"/>
              <a:t>thick must a mold be to be considered semi-infinite for times of 1 min and 15 min after pouring the metal? </a:t>
            </a:r>
          </a:p>
          <a:p>
            <a:pPr marL="457200" indent="-457200" algn="just"/>
            <a:r>
              <a:rPr lang="en-US" dirty="0" smtClean="0"/>
              <a:t>(</a:t>
            </a:r>
            <a:r>
              <a:rPr lang="en-US" dirty="0"/>
              <a:t>Properties of sand mold given are: specific heat=1.16 </a:t>
            </a:r>
            <a:r>
              <a:rPr lang="en-US" dirty="0" smtClean="0"/>
              <a:t>J/g.</a:t>
            </a:r>
            <a:r>
              <a:rPr lang="en-US" baseline="30000" dirty="0" smtClean="0"/>
              <a:t>0</a:t>
            </a:r>
            <a:r>
              <a:rPr lang="en-US" dirty="0" smtClean="0"/>
              <a:t>C</a:t>
            </a:r>
            <a:r>
              <a:rPr lang="en-US" dirty="0"/>
              <a:t>, thermal conductivity=0.6 W/m.</a:t>
            </a:r>
            <a:r>
              <a:rPr lang="en-US" baseline="30000" dirty="0"/>
              <a:t>0</a:t>
            </a:r>
            <a:r>
              <a:rPr lang="en-US" dirty="0"/>
              <a:t>C and density=1.5 g/cm</a:t>
            </a:r>
            <a:r>
              <a:rPr lang="en-US" baseline="30000" dirty="0"/>
              <a:t>3</a:t>
            </a:r>
            <a:r>
              <a:rPr lang="en-US" dirty="0"/>
              <a:t>).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photo1"/>
          <p:cNvPicPr>
            <a:picLocks noChangeAspect="1" noChangeArrowheads="1"/>
          </p:cNvPicPr>
          <p:nvPr/>
        </p:nvPicPr>
        <p:blipFill>
          <a:blip r:embed="rId3"/>
          <a:srcRect/>
          <a:stretch>
            <a:fillRect/>
          </a:stretch>
        </p:blipFill>
        <p:spPr bwMode="auto">
          <a:xfrm>
            <a:off x="381000" y="152400"/>
            <a:ext cx="8153400" cy="5278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81000" y="3124200"/>
            <a:ext cx="8534400" cy="1552575"/>
          </a:xfrm>
          <a:prstGeom prst="rect">
            <a:avLst/>
          </a:prstGeom>
          <a:noFill/>
          <a:ln w="9525">
            <a:noFill/>
            <a:miter lim="800000"/>
            <a:headEnd/>
            <a:tailEnd/>
          </a:ln>
        </p:spPr>
        <p:txBody>
          <a:bodyPr>
            <a:spAutoFit/>
          </a:bodyPr>
          <a:lstStyle/>
          <a:p>
            <a:pPr>
              <a:spcBef>
                <a:spcPct val="50000"/>
              </a:spcBef>
            </a:pPr>
            <a:r>
              <a:rPr lang="en-US"/>
              <a:t>Q. Using Chorinov’s rule determine the solidification times of sand casting of Al, Cu and Fe poured into the molds with mold cavity dimensions of 10cmX10cmX10cm and then of 20cmX20cmX2.5cm, with superheats of 10, 100 and 200 </a:t>
            </a:r>
            <a:r>
              <a:rPr lang="en-US" baseline="30000"/>
              <a:t>0</a:t>
            </a:r>
            <a:r>
              <a:rPr lang="en-US"/>
              <a:t> C</a:t>
            </a:r>
          </a:p>
        </p:txBody>
      </p:sp>
      <p:sp>
        <p:nvSpPr>
          <p:cNvPr id="40963" name="Rectangle 5"/>
          <p:cNvSpPr>
            <a:spLocks noChangeArrowheads="1"/>
          </p:cNvSpPr>
          <p:nvPr/>
        </p:nvSpPr>
        <p:spPr bwMode="auto">
          <a:xfrm>
            <a:off x="381000" y="228600"/>
            <a:ext cx="8305800" cy="2677656"/>
          </a:xfrm>
          <a:prstGeom prst="rect">
            <a:avLst/>
          </a:prstGeom>
          <a:noFill/>
          <a:ln w="9525">
            <a:noFill/>
            <a:miter lim="800000"/>
            <a:headEnd/>
            <a:tailEnd/>
          </a:ln>
        </p:spPr>
        <p:txBody>
          <a:bodyPr anchor="ctr">
            <a:spAutoFit/>
          </a:bodyPr>
          <a:lstStyle/>
          <a:p>
            <a:pPr algn="just"/>
            <a:r>
              <a:rPr lang="en-US" dirty="0"/>
              <a:t>Q. Your company currently is producing a disk-shaped brass casting 2 in. thick and 18 in. in diameter. You believe that by making the casting solidify 25% faster, the improvement in the tensile properties of the casting will permit the casting to be </a:t>
            </a:r>
            <a:r>
              <a:rPr lang="en-US" dirty="0" smtClean="0"/>
              <a:t>made </a:t>
            </a:r>
            <a:r>
              <a:rPr lang="en-US" dirty="0"/>
              <a:t>lighter in weight. Design the </a:t>
            </a:r>
            <a:r>
              <a:rPr lang="en-US" dirty="0" smtClean="0"/>
              <a:t>casting (maintaining the same diameter) </a:t>
            </a:r>
            <a:r>
              <a:rPr lang="en-US" dirty="0"/>
              <a:t>using the same casting process to permit this. Assume that the mould constant is 22 min/in2 for this process.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381000"/>
            <a:ext cx="5257800" cy="3170099"/>
          </a:xfrm>
          <a:prstGeom prst="rect">
            <a:avLst/>
          </a:prstGeom>
          <a:noFill/>
        </p:spPr>
        <p:txBody>
          <a:bodyPr wrap="square" rtlCol="0">
            <a:spAutoFit/>
          </a:bodyPr>
          <a:lstStyle/>
          <a:p>
            <a:r>
              <a:rPr lang="en-US" sz="2000" b="1" dirty="0" smtClean="0">
                <a:latin typeface="Arial Narrow" pitchFamily="34" charset="0"/>
              </a:rPr>
              <a:t>Parting line:</a:t>
            </a:r>
          </a:p>
          <a:p>
            <a:pPr marL="457200" indent="-457200">
              <a:buAutoNum type="arabicPeriod"/>
            </a:pPr>
            <a:r>
              <a:rPr lang="en-US" sz="2000" b="1" dirty="0" smtClean="0">
                <a:latin typeface="Arial Narrow" pitchFamily="34" charset="0"/>
              </a:rPr>
              <a:t>Parting line divides the part surface into separate regions each produced by different mould segments.</a:t>
            </a:r>
          </a:p>
          <a:p>
            <a:pPr marL="457200" indent="-457200">
              <a:buAutoNum type="arabicPeriod"/>
            </a:pPr>
            <a:r>
              <a:rPr lang="en-US" sz="2000" b="1" dirty="0" smtClean="0">
                <a:latin typeface="Arial Narrow" pitchFamily="34" charset="0"/>
              </a:rPr>
              <a:t>Parting line coincides with projected boundary of the casting when viewed along the draw direction</a:t>
            </a:r>
          </a:p>
          <a:p>
            <a:pPr marL="457200" indent="-457200">
              <a:buAutoNum type="arabicPeriod"/>
            </a:pPr>
            <a:r>
              <a:rPr lang="en-US" sz="2000" b="1" dirty="0" smtClean="0">
                <a:latin typeface="Arial Narrow" pitchFamily="34" charset="0"/>
              </a:rPr>
              <a:t>The internal angle at the parting line is less than 180 degree.</a:t>
            </a:r>
          </a:p>
          <a:p>
            <a:pPr marL="457200" indent="-457200">
              <a:buAutoNum type="arabicPeriod"/>
            </a:pPr>
            <a:r>
              <a:rPr lang="en-US" sz="2000" b="1" dirty="0" smtClean="0">
                <a:latin typeface="Arial Narrow" pitchFamily="34" charset="0"/>
              </a:rPr>
              <a:t>Flash appears along the parting line. </a:t>
            </a:r>
            <a:endParaRPr lang="en-US" sz="2000" b="1" dirty="0">
              <a:latin typeface="Arial Narrow" pitchFamily="34" charset="0"/>
            </a:endParaRPr>
          </a:p>
        </p:txBody>
      </p:sp>
      <p:pic>
        <p:nvPicPr>
          <p:cNvPr id="33794" name="Picture 2"/>
          <p:cNvPicPr>
            <a:picLocks noChangeAspect="1" noChangeArrowheads="1"/>
          </p:cNvPicPr>
          <p:nvPr/>
        </p:nvPicPr>
        <p:blipFill>
          <a:blip r:embed="rId2"/>
          <a:srcRect/>
          <a:stretch>
            <a:fillRect/>
          </a:stretch>
        </p:blipFill>
        <p:spPr bwMode="auto">
          <a:xfrm>
            <a:off x="0" y="3517726"/>
            <a:ext cx="5534025" cy="2425874"/>
          </a:xfrm>
          <a:prstGeom prst="rect">
            <a:avLst/>
          </a:prstGeom>
          <a:noFill/>
          <a:ln w="9525">
            <a:noFill/>
            <a:miter lim="800000"/>
            <a:headEnd/>
            <a:tailEnd/>
          </a:ln>
          <a:effectLst/>
        </p:spPr>
      </p:pic>
      <p:sp>
        <p:nvSpPr>
          <p:cNvPr id="6" name="TextBox 5"/>
          <p:cNvSpPr txBox="1"/>
          <p:nvPr/>
        </p:nvSpPr>
        <p:spPr>
          <a:xfrm>
            <a:off x="0" y="-76200"/>
            <a:ext cx="8305800" cy="461665"/>
          </a:xfrm>
          <a:prstGeom prst="rect">
            <a:avLst/>
          </a:prstGeom>
          <a:noFill/>
        </p:spPr>
        <p:txBody>
          <a:bodyPr wrap="square" rtlCol="0">
            <a:spAutoFit/>
          </a:bodyPr>
          <a:lstStyle/>
          <a:p>
            <a:r>
              <a:rPr lang="en-US" b="1" dirty="0" smtClean="0"/>
              <a:t>Pattern and core design</a:t>
            </a:r>
            <a:endParaRPr lang="en-US" b="1" dirty="0"/>
          </a:p>
        </p:txBody>
      </p:sp>
      <p:pic>
        <p:nvPicPr>
          <p:cNvPr id="7" name="Picture 2"/>
          <p:cNvPicPr>
            <a:picLocks noChangeAspect="1" noChangeArrowheads="1"/>
          </p:cNvPicPr>
          <p:nvPr/>
        </p:nvPicPr>
        <p:blipFill>
          <a:blip r:embed="rId3"/>
          <a:srcRect/>
          <a:stretch>
            <a:fillRect/>
          </a:stretch>
        </p:blipFill>
        <p:spPr bwMode="auto">
          <a:xfrm>
            <a:off x="5715000" y="533400"/>
            <a:ext cx="3219450" cy="3705225"/>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5562600" y="304800"/>
            <a:ext cx="3429000" cy="51484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srcRect/>
          <a:stretch>
            <a:fillRect/>
          </a:stretch>
        </p:blipFill>
        <p:spPr bwMode="auto">
          <a:xfrm>
            <a:off x="304800" y="0"/>
            <a:ext cx="8610600" cy="6824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ChangeArrowheads="1"/>
          </p:cNvSpPr>
          <p:nvPr/>
        </p:nvSpPr>
        <p:spPr bwMode="auto">
          <a:xfrm>
            <a:off x="0" y="3171825"/>
            <a:ext cx="9144000" cy="0"/>
          </a:xfrm>
          <a:prstGeom prst="rect">
            <a:avLst/>
          </a:prstGeom>
          <a:noFill/>
          <a:ln w="9525">
            <a:noFill/>
            <a:miter lim="800000"/>
            <a:headEnd/>
            <a:tailEnd/>
          </a:ln>
        </p:spPr>
        <p:txBody>
          <a:bodyPr wrap="none" anchor="ctr">
            <a:spAutoFit/>
          </a:bodyPr>
          <a:lstStyle/>
          <a:p>
            <a:endParaRPr lang="en-US"/>
          </a:p>
        </p:txBody>
      </p:sp>
      <p:graphicFrame>
        <p:nvGraphicFramePr>
          <p:cNvPr id="17410" name="Object 3"/>
          <p:cNvGraphicFramePr>
            <a:graphicFrameLocks noChangeAspect="1"/>
          </p:cNvGraphicFramePr>
          <p:nvPr/>
        </p:nvGraphicFramePr>
        <p:xfrm>
          <a:off x="304800" y="3886200"/>
          <a:ext cx="7620000" cy="995363"/>
        </p:xfrm>
        <a:graphic>
          <a:graphicData uri="http://schemas.openxmlformats.org/presentationml/2006/ole">
            <p:oleObj spid="_x0000_s132098" name="Equation" r:id="rId4" imgW="3896611" imgH="550451" progId="Equation.3">
              <p:embed/>
            </p:oleObj>
          </a:graphicData>
        </a:graphic>
      </p:graphicFrame>
      <p:sp>
        <p:nvSpPr>
          <p:cNvPr id="17414" name="Rectangle 4"/>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en-US"/>
          </a:p>
        </p:txBody>
      </p:sp>
      <p:graphicFrame>
        <p:nvGraphicFramePr>
          <p:cNvPr id="17411" name="Object 5"/>
          <p:cNvGraphicFramePr>
            <a:graphicFrameLocks noChangeAspect="1"/>
          </p:cNvGraphicFramePr>
          <p:nvPr/>
        </p:nvGraphicFramePr>
        <p:xfrm>
          <a:off x="457200" y="4953000"/>
          <a:ext cx="3505200" cy="823913"/>
        </p:xfrm>
        <a:graphic>
          <a:graphicData uri="http://schemas.openxmlformats.org/presentationml/2006/ole">
            <p:oleObj spid="_x0000_s132099" name="Equation" r:id="rId5" imgW="1905000" imgH="444500" progId="Equation.3">
              <p:embed/>
            </p:oleObj>
          </a:graphicData>
        </a:graphic>
      </p:graphicFrame>
      <p:pic>
        <p:nvPicPr>
          <p:cNvPr id="17415" name="Picture 6" descr="photo6"/>
          <p:cNvPicPr>
            <a:picLocks noChangeAspect="1" noChangeArrowheads="1"/>
          </p:cNvPicPr>
          <p:nvPr/>
        </p:nvPicPr>
        <p:blipFill>
          <a:blip r:embed="rId6"/>
          <a:srcRect/>
          <a:stretch>
            <a:fillRect/>
          </a:stretch>
        </p:blipFill>
        <p:spPr bwMode="auto">
          <a:xfrm>
            <a:off x="0" y="0"/>
            <a:ext cx="4419600" cy="3813175"/>
          </a:xfrm>
          <a:prstGeom prst="rect">
            <a:avLst/>
          </a:prstGeom>
          <a:noFill/>
          <a:ln w="9525">
            <a:noFill/>
            <a:miter lim="800000"/>
            <a:headEnd/>
            <a:tailEnd/>
          </a:ln>
        </p:spPr>
      </p:pic>
      <p:sp>
        <p:nvSpPr>
          <p:cNvPr id="17416" name="Rectangle 7"/>
          <p:cNvSpPr>
            <a:spLocks noChangeArrowheads="1"/>
          </p:cNvSpPr>
          <p:nvPr/>
        </p:nvSpPr>
        <p:spPr bwMode="auto">
          <a:xfrm>
            <a:off x="4876800" y="228600"/>
            <a:ext cx="3810000" cy="461665"/>
          </a:xfrm>
          <a:prstGeom prst="rect">
            <a:avLst/>
          </a:prstGeom>
          <a:noFill/>
          <a:ln w="9525">
            <a:noFill/>
            <a:miter lim="800000"/>
            <a:headEnd/>
            <a:tailEnd/>
          </a:ln>
        </p:spPr>
        <p:txBody>
          <a:bodyPr wrap="square">
            <a:spAutoFit/>
          </a:bodyPr>
          <a:lstStyle/>
          <a:p>
            <a:pPr>
              <a:spcBef>
                <a:spcPct val="50000"/>
              </a:spcBef>
            </a:pPr>
            <a:r>
              <a:rPr lang="en-US" b="1" dirty="0"/>
              <a:t>metallic </a:t>
            </a:r>
            <a:r>
              <a:rPr lang="en-US" b="1" dirty="0" smtClean="0"/>
              <a:t>mold with air gap</a:t>
            </a:r>
            <a:endParaRPr lang="en-US" b="1" dirty="0"/>
          </a:p>
        </p:txBody>
      </p:sp>
      <p:graphicFrame>
        <p:nvGraphicFramePr>
          <p:cNvPr id="17412" name="Object 8"/>
          <p:cNvGraphicFramePr>
            <a:graphicFrameLocks noChangeAspect="1"/>
          </p:cNvGraphicFramePr>
          <p:nvPr>
            <p:ph/>
          </p:nvPr>
        </p:nvGraphicFramePr>
        <p:xfrm>
          <a:off x="6934200" y="4683125"/>
          <a:ext cx="1371600" cy="1057275"/>
        </p:xfrm>
        <a:graphic>
          <a:graphicData uri="http://schemas.openxmlformats.org/presentationml/2006/ole">
            <p:oleObj spid="_x0000_s132100" name="Equation" r:id="rId7" imgW="609480" imgH="469800" progId="Equation.3">
              <p:embed/>
            </p:oleObj>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6" name="Picture 4"/>
          <p:cNvPicPr>
            <a:picLocks noChangeAspect="1" noChangeArrowheads="1"/>
          </p:cNvPicPr>
          <p:nvPr/>
        </p:nvPicPr>
        <p:blipFill>
          <a:blip r:embed="rId2"/>
          <a:srcRect/>
          <a:stretch>
            <a:fillRect/>
          </a:stretch>
        </p:blipFill>
        <p:spPr bwMode="auto">
          <a:xfrm>
            <a:off x="404446" y="0"/>
            <a:ext cx="8129954" cy="1447800"/>
          </a:xfrm>
          <a:prstGeom prst="rect">
            <a:avLst/>
          </a:prstGeom>
          <a:noFill/>
          <a:ln w="9525">
            <a:noFill/>
            <a:miter lim="800000"/>
            <a:headEnd/>
            <a:tailEnd/>
          </a:ln>
          <a:effectLst/>
        </p:spPr>
      </p:pic>
      <p:pic>
        <p:nvPicPr>
          <p:cNvPr id="197637" name="Picture 5"/>
          <p:cNvPicPr>
            <a:picLocks noChangeAspect="1" noChangeArrowheads="1"/>
          </p:cNvPicPr>
          <p:nvPr/>
        </p:nvPicPr>
        <p:blipFill>
          <a:blip r:embed="rId3"/>
          <a:srcRect/>
          <a:stretch>
            <a:fillRect/>
          </a:stretch>
        </p:blipFill>
        <p:spPr bwMode="auto">
          <a:xfrm>
            <a:off x="457200" y="1524000"/>
            <a:ext cx="6347762" cy="2362200"/>
          </a:xfrm>
          <a:prstGeom prst="rect">
            <a:avLst/>
          </a:prstGeom>
          <a:noFill/>
          <a:ln w="9525">
            <a:noFill/>
            <a:miter lim="800000"/>
            <a:headEnd/>
            <a:tailEnd/>
          </a:ln>
          <a:effectLst/>
        </p:spPr>
      </p:pic>
      <p:pic>
        <p:nvPicPr>
          <p:cNvPr id="197638" name="Picture 6"/>
          <p:cNvPicPr>
            <a:picLocks noChangeAspect="1" noChangeArrowheads="1"/>
          </p:cNvPicPr>
          <p:nvPr/>
        </p:nvPicPr>
        <p:blipFill>
          <a:blip r:embed="rId4"/>
          <a:srcRect/>
          <a:stretch>
            <a:fillRect/>
          </a:stretch>
        </p:blipFill>
        <p:spPr bwMode="auto">
          <a:xfrm>
            <a:off x="6886575" y="1676400"/>
            <a:ext cx="1790700" cy="381000"/>
          </a:xfrm>
          <a:prstGeom prst="rect">
            <a:avLst/>
          </a:prstGeom>
          <a:noFill/>
          <a:ln w="9525">
            <a:noFill/>
            <a:miter lim="800000"/>
            <a:headEnd/>
            <a:tailEnd/>
          </a:ln>
          <a:effectLst/>
        </p:spPr>
      </p:pic>
      <p:pic>
        <p:nvPicPr>
          <p:cNvPr id="197639" name="Picture 7"/>
          <p:cNvPicPr>
            <a:picLocks noChangeAspect="1" noChangeArrowheads="1"/>
          </p:cNvPicPr>
          <p:nvPr/>
        </p:nvPicPr>
        <p:blipFill>
          <a:blip r:embed="rId5"/>
          <a:srcRect/>
          <a:stretch>
            <a:fillRect/>
          </a:stretch>
        </p:blipFill>
        <p:spPr bwMode="auto">
          <a:xfrm>
            <a:off x="7000875" y="2057400"/>
            <a:ext cx="1371600" cy="457200"/>
          </a:xfrm>
          <a:prstGeom prst="rect">
            <a:avLst/>
          </a:prstGeom>
          <a:noFill/>
          <a:ln w="9525">
            <a:noFill/>
            <a:miter lim="800000"/>
            <a:headEnd/>
            <a:tailEnd/>
          </a:ln>
          <a:effectLst/>
        </p:spPr>
      </p:pic>
      <p:pic>
        <p:nvPicPr>
          <p:cNvPr id="197640" name="Picture 8"/>
          <p:cNvPicPr>
            <a:picLocks noChangeAspect="1" noChangeArrowheads="1"/>
          </p:cNvPicPr>
          <p:nvPr/>
        </p:nvPicPr>
        <p:blipFill>
          <a:blip r:embed="rId6"/>
          <a:srcRect/>
          <a:stretch>
            <a:fillRect/>
          </a:stretch>
        </p:blipFill>
        <p:spPr bwMode="auto">
          <a:xfrm>
            <a:off x="6858000" y="2571750"/>
            <a:ext cx="2144713" cy="400050"/>
          </a:xfrm>
          <a:prstGeom prst="rect">
            <a:avLst/>
          </a:prstGeom>
          <a:noFill/>
          <a:ln w="9525">
            <a:noFill/>
            <a:miter lim="800000"/>
            <a:headEnd/>
            <a:tailEnd/>
          </a:ln>
          <a:effectLst/>
        </p:spPr>
      </p:pic>
      <p:pic>
        <p:nvPicPr>
          <p:cNvPr id="197641" name="Picture 9"/>
          <p:cNvPicPr>
            <a:picLocks noChangeAspect="1" noChangeArrowheads="1"/>
          </p:cNvPicPr>
          <p:nvPr/>
        </p:nvPicPr>
        <p:blipFill>
          <a:blip r:embed="rId7"/>
          <a:srcRect/>
          <a:stretch>
            <a:fillRect/>
          </a:stretch>
        </p:blipFill>
        <p:spPr bwMode="auto">
          <a:xfrm>
            <a:off x="304800" y="3962400"/>
            <a:ext cx="6448425" cy="1638300"/>
          </a:xfrm>
          <a:prstGeom prst="rect">
            <a:avLst/>
          </a:prstGeom>
          <a:noFill/>
          <a:ln w="9525">
            <a:noFill/>
            <a:miter lim="800000"/>
            <a:headEnd/>
            <a:tailEnd/>
          </a:ln>
          <a:effectLst/>
        </p:spPr>
      </p:pic>
      <p:pic>
        <p:nvPicPr>
          <p:cNvPr id="197642" name="Picture 10"/>
          <p:cNvPicPr>
            <a:picLocks noChangeAspect="1" noChangeArrowheads="1"/>
          </p:cNvPicPr>
          <p:nvPr/>
        </p:nvPicPr>
        <p:blipFill>
          <a:blip r:embed="rId8"/>
          <a:srcRect/>
          <a:stretch>
            <a:fillRect/>
          </a:stretch>
        </p:blipFill>
        <p:spPr bwMode="auto">
          <a:xfrm>
            <a:off x="4391025" y="5105400"/>
            <a:ext cx="2924175" cy="838200"/>
          </a:xfrm>
          <a:prstGeom prst="rect">
            <a:avLst/>
          </a:prstGeom>
          <a:noFill/>
          <a:ln w="9525">
            <a:noFill/>
            <a:miter lim="800000"/>
            <a:headEnd/>
            <a:tailEnd/>
          </a:ln>
          <a:effectLst/>
        </p:spPr>
      </p:pic>
      <p:pic>
        <p:nvPicPr>
          <p:cNvPr id="197643" name="Picture 11"/>
          <p:cNvPicPr>
            <a:picLocks noChangeAspect="1" noChangeArrowheads="1"/>
          </p:cNvPicPr>
          <p:nvPr/>
        </p:nvPicPr>
        <p:blipFill>
          <a:blip r:embed="rId9"/>
          <a:srcRect/>
          <a:stretch>
            <a:fillRect/>
          </a:stretch>
        </p:blipFill>
        <p:spPr bwMode="auto">
          <a:xfrm>
            <a:off x="7172325" y="4191000"/>
            <a:ext cx="1743075" cy="374438"/>
          </a:xfrm>
          <a:prstGeom prst="rect">
            <a:avLst/>
          </a:prstGeom>
          <a:noFill/>
          <a:ln w="9525">
            <a:noFill/>
            <a:miter lim="800000"/>
            <a:headEnd/>
            <a:tailEnd/>
          </a:ln>
          <a:effectLst/>
        </p:spPr>
      </p:pic>
      <p:pic>
        <p:nvPicPr>
          <p:cNvPr id="197644" name="Picture 12"/>
          <p:cNvPicPr>
            <a:picLocks noChangeAspect="1" noChangeArrowheads="1"/>
          </p:cNvPicPr>
          <p:nvPr/>
        </p:nvPicPr>
        <p:blipFill>
          <a:blip r:embed="rId10"/>
          <a:srcRect/>
          <a:stretch>
            <a:fillRect/>
          </a:stretch>
        </p:blipFill>
        <p:spPr bwMode="auto">
          <a:xfrm>
            <a:off x="7315200" y="4724400"/>
            <a:ext cx="1533832" cy="45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252413" y="119063"/>
            <a:ext cx="4038600" cy="519112"/>
          </a:xfrm>
          <a:prstGeom prst="rect">
            <a:avLst/>
          </a:prstGeom>
          <a:noFill/>
          <a:ln w="9525">
            <a:noFill/>
            <a:miter lim="800000"/>
            <a:headEnd/>
            <a:tailEnd/>
          </a:ln>
        </p:spPr>
        <p:txBody>
          <a:bodyPr>
            <a:spAutoFit/>
          </a:bodyPr>
          <a:lstStyle/>
          <a:p>
            <a:pPr>
              <a:spcBef>
                <a:spcPct val="50000"/>
              </a:spcBef>
            </a:pPr>
            <a:r>
              <a:rPr lang="en-US" sz="2800"/>
              <a:t>Riser</a:t>
            </a:r>
          </a:p>
        </p:txBody>
      </p:sp>
      <p:pic>
        <p:nvPicPr>
          <p:cNvPr id="44035" name="Picture 4" descr="fig"/>
          <p:cNvPicPr>
            <a:picLocks noChangeAspect="1" noChangeArrowheads="1"/>
          </p:cNvPicPr>
          <p:nvPr/>
        </p:nvPicPr>
        <p:blipFill>
          <a:blip r:embed="rId3"/>
          <a:srcRect/>
          <a:stretch>
            <a:fillRect/>
          </a:stretch>
        </p:blipFill>
        <p:spPr bwMode="auto">
          <a:xfrm>
            <a:off x="4191000" y="263525"/>
            <a:ext cx="4800600" cy="3622675"/>
          </a:xfrm>
          <a:prstGeom prst="rect">
            <a:avLst/>
          </a:prstGeom>
          <a:noFill/>
          <a:ln w="9525">
            <a:noFill/>
            <a:miter lim="800000"/>
            <a:headEnd/>
            <a:tailEnd/>
          </a:ln>
        </p:spPr>
      </p:pic>
      <p:sp>
        <p:nvSpPr>
          <p:cNvPr id="44036" name="Text Box 5"/>
          <p:cNvSpPr txBox="1">
            <a:spLocks noChangeArrowheads="1"/>
          </p:cNvSpPr>
          <p:nvPr/>
        </p:nvSpPr>
        <p:spPr bwMode="auto">
          <a:xfrm>
            <a:off x="315913" y="652463"/>
            <a:ext cx="4179887" cy="3416320"/>
          </a:xfrm>
          <a:prstGeom prst="rect">
            <a:avLst/>
          </a:prstGeom>
          <a:noFill/>
          <a:ln w="9525">
            <a:noFill/>
            <a:miter lim="800000"/>
            <a:headEnd/>
            <a:tailEnd/>
          </a:ln>
        </p:spPr>
        <p:txBody>
          <a:bodyPr>
            <a:spAutoFit/>
          </a:bodyPr>
          <a:lstStyle/>
          <a:p>
            <a:pPr>
              <a:spcBef>
                <a:spcPct val="50000"/>
              </a:spcBef>
              <a:buFontTx/>
              <a:buChar char="•"/>
            </a:pPr>
            <a:r>
              <a:rPr lang="en-US" dirty="0" smtClean="0">
                <a:latin typeface="Arial Narrow" pitchFamily="34" charset="0"/>
              </a:rPr>
              <a:t>It helps to know the complete mould filling</a:t>
            </a:r>
          </a:p>
          <a:p>
            <a:pPr>
              <a:spcBef>
                <a:spcPct val="50000"/>
              </a:spcBef>
              <a:buFontTx/>
              <a:buChar char="•"/>
            </a:pPr>
            <a:r>
              <a:rPr lang="en-US" dirty="0" smtClean="0">
                <a:latin typeface="Arial Narrow" pitchFamily="34" charset="0"/>
              </a:rPr>
              <a:t>Provided </a:t>
            </a:r>
            <a:r>
              <a:rPr lang="en-US" dirty="0">
                <a:latin typeface="Arial Narrow" pitchFamily="34" charset="0"/>
              </a:rPr>
              <a:t>for compensating the liquid and solidification shrinkage during casting by feeding extra liquid metal (also feeder)</a:t>
            </a:r>
          </a:p>
          <a:p>
            <a:pPr>
              <a:spcBef>
                <a:spcPct val="50000"/>
              </a:spcBef>
              <a:buFontTx/>
              <a:buChar char="•"/>
            </a:pPr>
            <a:r>
              <a:rPr lang="en-US" dirty="0">
                <a:latin typeface="Arial Narrow" pitchFamily="34" charset="0"/>
              </a:rPr>
              <a:t>Venting of entrapped gases from mould </a:t>
            </a:r>
          </a:p>
        </p:txBody>
      </p:sp>
      <p:sp>
        <p:nvSpPr>
          <p:cNvPr id="44037" name="Text Box 6"/>
          <p:cNvSpPr txBox="1">
            <a:spLocks noChangeArrowheads="1"/>
          </p:cNvSpPr>
          <p:nvPr/>
        </p:nvSpPr>
        <p:spPr bwMode="auto">
          <a:xfrm>
            <a:off x="284163" y="4167188"/>
            <a:ext cx="8610600" cy="457200"/>
          </a:xfrm>
          <a:prstGeom prst="rect">
            <a:avLst/>
          </a:prstGeom>
          <a:noFill/>
          <a:ln w="9525">
            <a:noFill/>
            <a:miter lim="800000"/>
            <a:headEnd/>
            <a:tailEnd/>
          </a:ln>
        </p:spPr>
        <p:txBody>
          <a:bodyPr>
            <a:spAutoFit/>
          </a:bodyPr>
          <a:lstStyle/>
          <a:p>
            <a:pPr>
              <a:spcBef>
                <a:spcPct val="50000"/>
              </a:spcBef>
              <a:buFontTx/>
              <a:buChar char="•"/>
            </a:pPr>
            <a:r>
              <a:rPr lang="en-US" dirty="0">
                <a:latin typeface="Arial Narrow" pitchFamily="34" charset="0"/>
              </a:rPr>
              <a:t>It provides extra metal pressure on the casting to reproduce mold details </a:t>
            </a:r>
          </a:p>
        </p:txBody>
      </p:sp>
      <p:sp>
        <p:nvSpPr>
          <p:cNvPr id="44038" name="Text Box 7"/>
          <p:cNvSpPr txBox="1">
            <a:spLocks noChangeArrowheads="1"/>
          </p:cNvSpPr>
          <p:nvPr/>
        </p:nvSpPr>
        <p:spPr bwMode="auto">
          <a:xfrm>
            <a:off x="304800" y="4800600"/>
            <a:ext cx="8686800" cy="830263"/>
          </a:xfrm>
          <a:prstGeom prst="rect">
            <a:avLst/>
          </a:prstGeom>
          <a:noFill/>
          <a:ln w="9525">
            <a:noFill/>
            <a:miter lim="800000"/>
            <a:headEnd/>
            <a:tailEnd/>
          </a:ln>
        </p:spPr>
        <p:txBody>
          <a:bodyPr>
            <a:spAutoFit/>
          </a:bodyPr>
          <a:lstStyle/>
          <a:p>
            <a:pPr>
              <a:spcBef>
                <a:spcPct val="50000"/>
              </a:spcBef>
            </a:pPr>
            <a:r>
              <a:rPr lang="en-US" dirty="0">
                <a:latin typeface="Arial Narrow" pitchFamily="34" charset="0"/>
              </a:rPr>
              <a:t>Types: side riser, top riser, hot (live) riser, cold riser, open riser and closed riser</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Text Box 4"/>
          <p:cNvSpPr txBox="1">
            <a:spLocks noChangeArrowheads="1"/>
          </p:cNvSpPr>
          <p:nvPr/>
        </p:nvSpPr>
        <p:spPr bwMode="auto">
          <a:xfrm>
            <a:off x="228600" y="609600"/>
            <a:ext cx="8458200" cy="830997"/>
          </a:xfrm>
          <a:prstGeom prst="rect">
            <a:avLst/>
          </a:prstGeom>
          <a:noFill/>
          <a:ln w="9525">
            <a:noFill/>
            <a:miter lim="800000"/>
            <a:headEnd/>
            <a:tailEnd/>
          </a:ln>
        </p:spPr>
        <p:txBody>
          <a:bodyPr>
            <a:spAutoFit/>
          </a:bodyPr>
          <a:lstStyle/>
          <a:p>
            <a:pPr>
              <a:spcBef>
                <a:spcPct val="50000"/>
              </a:spcBef>
            </a:pPr>
            <a:r>
              <a:rPr lang="en-US" dirty="0" smtClean="0"/>
              <a:t>Rule-1: Do </a:t>
            </a:r>
            <a:r>
              <a:rPr lang="en-US" dirty="0"/>
              <a:t>not provide feeder unless necessary as the casting yield will decrease</a:t>
            </a:r>
            <a:r>
              <a:rPr lang="en-US" dirty="0" smtClean="0"/>
              <a:t>.</a:t>
            </a:r>
            <a:endParaRPr lang="en-US" dirty="0"/>
          </a:p>
        </p:txBody>
      </p:sp>
      <p:sp>
        <p:nvSpPr>
          <p:cNvPr id="18439" name="Text Box 5"/>
          <p:cNvSpPr txBox="1">
            <a:spLocks noChangeArrowheads="1"/>
          </p:cNvSpPr>
          <p:nvPr/>
        </p:nvSpPr>
        <p:spPr bwMode="auto">
          <a:xfrm>
            <a:off x="228600" y="228600"/>
            <a:ext cx="6705600" cy="461665"/>
          </a:xfrm>
          <a:prstGeom prst="rect">
            <a:avLst/>
          </a:prstGeom>
          <a:noFill/>
          <a:ln w="9525">
            <a:noFill/>
            <a:miter lim="800000"/>
            <a:headEnd/>
            <a:tailEnd/>
          </a:ln>
        </p:spPr>
        <p:txBody>
          <a:bodyPr wrap="square">
            <a:spAutoFit/>
          </a:bodyPr>
          <a:lstStyle/>
          <a:p>
            <a:pPr>
              <a:spcBef>
                <a:spcPct val="50000"/>
              </a:spcBef>
            </a:pPr>
            <a:r>
              <a:rPr lang="en-US" b="1" dirty="0"/>
              <a:t>Design </a:t>
            </a:r>
            <a:r>
              <a:rPr lang="en-US" b="1" dirty="0" smtClean="0"/>
              <a:t>consideration (The seven feeding rules)</a:t>
            </a:r>
            <a:endParaRPr lang="en-US" b="1" dirty="0"/>
          </a:p>
        </p:txBody>
      </p:sp>
      <p:pic>
        <p:nvPicPr>
          <p:cNvPr id="103430" name="Picture 6"/>
          <p:cNvPicPr>
            <a:picLocks noChangeAspect="1" noChangeArrowheads="1"/>
          </p:cNvPicPr>
          <p:nvPr/>
        </p:nvPicPr>
        <p:blipFill>
          <a:blip r:embed="rId2"/>
          <a:srcRect/>
          <a:stretch>
            <a:fillRect/>
          </a:stretch>
        </p:blipFill>
        <p:spPr bwMode="auto">
          <a:xfrm>
            <a:off x="195943" y="1371600"/>
            <a:ext cx="4680857" cy="5334000"/>
          </a:xfrm>
          <a:prstGeom prst="rect">
            <a:avLst/>
          </a:prstGeom>
          <a:noFill/>
          <a:ln w="9525">
            <a:noFill/>
            <a:miter lim="800000"/>
            <a:headEnd/>
            <a:tailEnd/>
          </a:ln>
          <a:effectLst/>
        </p:spPr>
      </p:pic>
      <p:pic>
        <p:nvPicPr>
          <p:cNvPr id="109570" name="Picture 2" descr="Gray Cast Iron"/>
          <p:cNvPicPr>
            <a:picLocks noChangeAspect="1" noChangeArrowheads="1"/>
          </p:cNvPicPr>
          <p:nvPr/>
        </p:nvPicPr>
        <p:blipFill>
          <a:blip r:embed="rId3"/>
          <a:srcRect/>
          <a:stretch>
            <a:fillRect/>
          </a:stretch>
        </p:blipFill>
        <p:spPr bwMode="auto">
          <a:xfrm>
            <a:off x="5191125" y="2943224"/>
            <a:ext cx="3289071" cy="3000376"/>
          </a:xfrm>
          <a:prstGeom prst="rect">
            <a:avLst/>
          </a:prstGeom>
          <a:noFill/>
        </p:spPr>
      </p:pic>
      <p:sp>
        <p:nvSpPr>
          <p:cNvPr id="6" name="TextBox 5"/>
          <p:cNvSpPr txBox="1"/>
          <p:nvPr/>
        </p:nvSpPr>
        <p:spPr>
          <a:xfrm>
            <a:off x="4953000" y="1466671"/>
            <a:ext cx="3810000" cy="1200329"/>
          </a:xfrm>
          <a:prstGeom prst="rect">
            <a:avLst/>
          </a:prstGeom>
          <a:noFill/>
        </p:spPr>
        <p:txBody>
          <a:bodyPr wrap="square" rtlCol="0">
            <a:spAutoFit/>
          </a:bodyPr>
          <a:lstStyle/>
          <a:p>
            <a:r>
              <a:rPr lang="en-US" dirty="0" smtClean="0"/>
              <a:t>Casting Yield in %=100*(wt. of the casting shipped/wt. of the liquid metal poured)</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Text Box 4"/>
          <p:cNvSpPr txBox="1">
            <a:spLocks noChangeArrowheads="1"/>
          </p:cNvSpPr>
          <p:nvPr/>
        </p:nvSpPr>
        <p:spPr bwMode="auto">
          <a:xfrm>
            <a:off x="228600" y="152400"/>
            <a:ext cx="8458200" cy="1200329"/>
          </a:xfrm>
          <a:prstGeom prst="rect">
            <a:avLst/>
          </a:prstGeom>
          <a:noFill/>
          <a:ln w="9525">
            <a:noFill/>
            <a:miter lim="800000"/>
            <a:headEnd/>
            <a:tailEnd/>
          </a:ln>
        </p:spPr>
        <p:txBody>
          <a:bodyPr>
            <a:spAutoFit/>
          </a:bodyPr>
          <a:lstStyle/>
          <a:p>
            <a:pPr>
              <a:spcBef>
                <a:spcPct val="50000"/>
              </a:spcBef>
            </a:pPr>
            <a:r>
              <a:rPr lang="en-US" dirty="0" smtClean="0"/>
              <a:t>Rule-2: Feeder/Riser </a:t>
            </a:r>
            <a:r>
              <a:rPr lang="en-US" dirty="0"/>
              <a:t>must not also solidify completely before the casting solidifies </a:t>
            </a:r>
            <a:r>
              <a:rPr lang="en-US" dirty="0" err="1"/>
              <a:t>i.e</a:t>
            </a:r>
            <a:r>
              <a:rPr lang="en-US" dirty="0"/>
              <a:t> time of solidification of riser (</a:t>
            </a:r>
            <a:r>
              <a:rPr lang="en-US" dirty="0" err="1"/>
              <a:t>tr</a:t>
            </a:r>
            <a:r>
              <a:rPr lang="en-US" dirty="0"/>
              <a:t>) should be higher than that of casting (</a:t>
            </a:r>
            <a:r>
              <a:rPr lang="en-US" dirty="0" err="1"/>
              <a:t>tc</a:t>
            </a:r>
            <a:r>
              <a:rPr lang="en-US" dirty="0"/>
              <a:t>).</a:t>
            </a:r>
          </a:p>
        </p:txBody>
      </p:sp>
      <p:sp>
        <p:nvSpPr>
          <p:cNvPr id="18440" name="Text Box 7"/>
          <p:cNvSpPr txBox="1">
            <a:spLocks noChangeArrowheads="1"/>
          </p:cNvSpPr>
          <p:nvPr/>
        </p:nvSpPr>
        <p:spPr bwMode="auto">
          <a:xfrm>
            <a:off x="228600" y="1447800"/>
            <a:ext cx="2286000" cy="457200"/>
          </a:xfrm>
          <a:prstGeom prst="rect">
            <a:avLst/>
          </a:prstGeom>
          <a:noFill/>
          <a:ln w="9525">
            <a:noFill/>
            <a:miter lim="800000"/>
            <a:headEnd/>
            <a:tailEnd/>
          </a:ln>
        </p:spPr>
        <p:txBody>
          <a:bodyPr>
            <a:spAutoFit/>
          </a:bodyPr>
          <a:lstStyle/>
          <a:p>
            <a:pPr>
              <a:spcBef>
                <a:spcPct val="50000"/>
              </a:spcBef>
            </a:pPr>
            <a:r>
              <a:rPr lang="en-US" dirty="0" err="1"/>
              <a:t>Chorinov’s</a:t>
            </a:r>
            <a:r>
              <a:rPr lang="en-US" dirty="0"/>
              <a:t> rule</a:t>
            </a:r>
          </a:p>
        </p:txBody>
      </p:sp>
      <p:graphicFrame>
        <p:nvGraphicFramePr>
          <p:cNvPr id="18434" name="Object 8"/>
          <p:cNvGraphicFramePr>
            <a:graphicFrameLocks noChangeAspect="1"/>
          </p:cNvGraphicFramePr>
          <p:nvPr/>
        </p:nvGraphicFramePr>
        <p:xfrm>
          <a:off x="3505200" y="1600200"/>
          <a:ext cx="1371600" cy="758825"/>
        </p:xfrm>
        <a:graphic>
          <a:graphicData uri="http://schemas.openxmlformats.org/presentationml/2006/ole">
            <p:oleObj spid="_x0000_s168962" name="Equation" r:id="rId3" imgW="850680" imgH="469800" progId="Equation.3">
              <p:embed/>
            </p:oleObj>
          </a:graphicData>
        </a:graphic>
      </p:graphicFrame>
      <p:graphicFrame>
        <p:nvGraphicFramePr>
          <p:cNvPr id="18435" name="Object 9"/>
          <p:cNvGraphicFramePr>
            <a:graphicFrameLocks noChangeAspect="1"/>
          </p:cNvGraphicFramePr>
          <p:nvPr/>
        </p:nvGraphicFramePr>
        <p:xfrm>
          <a:off x="6400800" y="1674813"/>
          <a:ext cx="1524000" cy="817562"/>
        </p:xfrm>
        <a:graphic>
          <a:graphicData uri="http://schemas.openxmlformats.org/presentationml/2006/ole">
            <p:oleObj spid="_x0000_s168963" name="Equation" r:id="rId4" imgW="876240" imgH="469800" progId="Equation.DSMT4">
              <p:embed/>
            </p:oleObj>
          </a:graphicData>
        </a:graphic>
      </p:graphicFrame>
      <p:graphicFrame>
        <p:nvGraphicFramePr>
          <p:cNvPr id="18436" name="Object 10"/>
          <p:cNvGraphicFramePr>
            <a:graphicFrameLocks noChangeAspect="1"/>
          </p:cNvGraphicFramePr>
          <p:nvPr/>
        </p:nvGraphicFramePr>
        <p:xfrm>
          <a:off x="1077913" y="3557588"/>
          <a:ext cx="965200" cy="776287"/>
        </p:xfrm>
        <a:graphic>
          <a:graphicData uri="http://schemas.openxmlformats.org/presentationml/2006/ole">
            <p:oleObj spid="_x0000_s168964" name="Equation" r:id="rId5" imgW="583920" imgH="469800" progId="Equation.3">
              <p:embed/>
            </p:oleObj>
          </a:graphicData>
        </a:graphic>
      </p:graphicFrame>
      <p:sp>
        <p:nvSpPr>
          <p:cNvPr id="18441" name="Text Box 11"/>
          <p:cNvSpPr txBox="1">
            <a:spLocks noChangeArrowheads="1"/>
          </p:cNvSpPr>
          <p:nvPr/>
        </p:nvSpPr>
        <p:spPr bwMode="auto">
          <a:xfrm>
            <a:off x="2762250" y="1752600"/>
            <a:ext cx="1219200" cy="457200"/>
          </a:xfrm>
          <a:prstGeom prst="rect">
            <a:avLst/>
          </a:prstGeom>
          <a:noFill/>
          <a:ln w="9525">
            <a:noFill/>
            <a:miter lim="800000"/>
            <a:headEnd/>
            <a:tailEnd/>
          </a:ln>
        </p:spPr>
        <p:txBody>
          <a:bodyPr>
            <a:spAutoFit/>
          </a:bodyPr>
          <a:lstStyle/>
          <a:p>
            <a:pPr>
              <a:spcBef>
                <a:spcPct val="50000"/>
              </a:spcBef>
            </a:pPr>
            <a:r>
              <a:rPr lang="en-US" dirty="0"/>
              <a:t>riser</a:t>
            </a:r>
          </a:p>
        </p:txBody>
      </p:sp>
      <p:sp>
        <p:nvSpPr>
          <p:cNvPr id="18442" name="Text Box 12"/>
          <p:cNvSpPr txBox="1">
            <a:spLocks noChangeArrowheads="1"/>
          </p:cNvSpPr>
          <p:nvPr/>
        </p:nvSpPr>
        <p:spPr bwMode="auto">
          <a:xfrm>
            <a:off x="5181600" y="1828800"/>
            <a:ext cx="1219200" cy="457200"/>
          </a:xfrm>
          <a:prstGeom prst="rect">
            <a:avLst/>
          </a:prstGeom>
          <a:noFill/>
          <a:ln w="9525">
            <a:noFill/>
            <a:miter lim="800000"/>
            <a:headEnd/>
            <a:tailEnd/>
          </a:ln>
        </p:spPr>
        <p:txBody>
          <a:bodyPr>
            <a:spAutoFit/>
          </a:bodyPr>
          <a:lstStyle/>
          <a:p>
            <a:pPr>
              <a:spcBef>
                <a:spcPct val="50000"/>
              </a:spcBef>
            </a:pPr>
            <a:r>
              <a:rPr lang="en-US"/>
              <a:t>casting</a:t>
            </a:r>
          </a:p>
        </p:txBody>
      </p:sp>
      <p:sp>
        <p:nvSpPr>
          <p:cNvPr id="18443" name="Text Box 13"/>
          <p:cNvSpPr txBox="1">
            <a:spLocks noChangeArrowheads="1"/>
          </p:cNvSpPr>
          <p:nvPr/>
        </p:nvSpPr>
        <p:spPr bwMode="auto">
          <a:xfrm>
            <a:off x="381000" y="2514600"/>
            <a:ext cx="7620000" cy="457200"/>
          </a:xfrm>
          <a:prstGeom prst="rect">
            <a:avLst/>
          </a:prstGeom>
          <a:noFill/>
          <a:ln w="9525">
            <a:noFill/>
            <a:miter lim="800000"/>
            <a:headEnd/>
            <a:tailEnd/>
          </a:ln>
        </p:spPr>
        <p:txBody>
          <a:bodyPr>
            <a:spAutoFit/>
          </a:bodyPr>
          <a:lstStyle/>
          <a:p>
            <a:pPr>
              <a:spcBef>
                <a:spcPct val="50000"/>
              </a:spcBef>
            </a:pPr>
            <a:r>
              <a:rPr lang="en-US" dirty="0"/>
              <a:t>t= solidification time, K=mold constant and V/A=Modulus</a:t>
            </a:r>
          </a:p>
        </p:txBody>
      </p:sp>
      <p:sp>
        <p:nvSpPr>
          <p:cNvPr id="18444" name="Text Box 14"/>
          <p:cNvSpPr txBox="1">
            <a:spLocks noChangeArrowheads="1"/>
          </p:cNvSpPr>
          <p:nvPr/>
        </p:nvSpPr>
        <p:spPr bwMode="auto">
          <a:xfrm>
            <a:off x="381000" y="3124200"/>
            <a:ext cx="5181600" cy="1004888"/>
          </a:xfrm>
          <a:prstGeom prst="rect">
            <a:avLst/>
          </a:prstGeom>
          <a:noFill/>
          <a:ln w="9525">
            <a:noFill/>
            <a:miter lim="800000"/>
            <a:headEnd/>
            <a:tailEnd/>
          </a:ln>
        </p:spPr>
        <p:txBody>
          <a:bodyPr>
            <a:spAutoFit/>
          </a:bodyPr>
          <a:lstStyle/>
          <a:p>
            <a:pPr>
              <a:spcBef>
                <a:spcPct val="50000"/>
              </a:spcBef>
            </a:pPr>
            <a:r>
              <a:rPr lang="en-US"/>
              <a:t>For successful riser design, tr</a:t>
            </a:r>
            <a:r>
              <a:rPr lang="en-US">
                <a:cs typeface="Times New Roman" pitchFamily="18" charset="0"/>
              </a:rPr>
              <a:t>&gt;tc</a:t>
            </a:r>
          </a:p>
          <a:p>
            <a:pPr>
              <a:spcBef>
                <a:spcPct val="50000"/>
              </a:spcBef>
            </a:pPr>
            <a:r>
              <a:rPr lang="en-US">
                <a:cs typeface="Times New Roman" pitchFamily="18" charset="0"/>
              </a:rPr>
              <a:t>i.e. </a:t>
            </a:r>
          </a:p>
        </p:txBody>
      </p:sp>
      <p:graphicFrame>
        <p:nvGraphicFramePr>
          <p:cNvPr id="18437" name="Object 15"/>
          <p:cNvGraphicFramePr>
            <a:graphicFrameLocks noChangeAspect="1"/>
          </p:cNvGraphicFramePr>
          <p:nvPr/>
        </p:nvGraphicFramePr>
        <p:xfrm>
          <a:off x="2601913" y="3530600"/>
          <a:ext cx="1066800" cy="788988"/>
        </p:xfrm>
        <a:graphic>
          <a:graphicData uri="http://schemas.openxmlformats.org/presentationml/2006/ole">
            <p:oleObj spid="_x0000_s168965" name="Equation" r:id="rId6" imgW="634680" imgH="469800" progId="Equation.3">
              <p:embed/>
            </p:oleObj>
          </a:graphicData>
        </a:graphic>
      </p:graphicFrame>
      <p:sp>
        <p:nvSpPr>
          <p:cNvPr id="18445" name="Text Box 16"/>
          <p:cNvSpPr txBox="1">
            <a:spLocks noChangeArrowheads="1"/>
          </p:cNvSpPr>
          <p:nvPr/>
        </p:nvSpPr>
        <p:spPr bwMode="auto">
          <a:xfrm>
            <a:off x="2144713" y="3709988"/>
            <a:ext cx="838200" cy="457200"/>
          </a:xfrm>
          <a:prstGeom prst="rect">
            <a:avLst/>
          </a:prstGeom>
          <a:noFill/>
          <a:ln w="9525">
            <a:noFill/>
            <a:miter lim="800000"/>
            <a:headEnd/>
            <a:tailEnd/>
          </a:ln>
        </p:spPr>
        <p:txBody>
          <a:bodyPr>
            <a:spAutoFit/>
          </a:bodyPr>
          <a:lstStyle/>
          <a:p>
            <a:pPr>
              <a:spcBef>
                <a:spcPct val="50000"/>
              </a:spcBef>
            </a:pPr>
            <a:r>
              <a:rPr lang="en-US">
                <a:cs typeface="Times New Roman" pitchFamily="18" charset="0"/>
              </a:rPr>
              <a:t>&gt;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3"/>
          <p:cNvSpPr txBox="1">
            <a:spLocks noChangeArrowheads="1"/>
          </p:cNvSpPr>
          <p:nvPr/>
        </p:nvSpPr>
        <p:spPr bwMode="auto">
          <a:xfrm>
            <a:off x="457200" y="533400"/>
            <a:ext cx="3048000" cy="1004888"/>
          </a:xfrm>
          <a:prstGeom prst="rect">
            <a:avLst/>
          </a:prstGeom>
          <a:noFill/>
          <a:ln w="9525">
            <a:noFill/>
            <a:miter lim="800000"/>
            <a:headEnd/>
            <a:tailEnd/>
          </a:ln>
        </p:spPr>
        <p:txBody>
          <a:bodyPr>
            <a:spAutoFit/>
          </a:bodyPr>
          <a:lstStyle/>
          <a:p>
            <a:pPr marL="457200" indent="-457200">
              <a:spcBef>
                <a:spcPct val="50000"/>
              </a:spcBef>
            </a:pPr>
            <a:r>
              <a:rPr lang="en-US" dirty="0"/>
              <a:t>There are two cases</a:t>
            </a:r>
          </a:p>
          <a:p>
            <a:pPr marL="457200" indent="-457200">
              <a:spcBef>
                <a:spcPct val="50000"/>
              </a:spcBef>
              <a:buFontTx/>
              <a:buAutoNum type="arabicPeriod"/>
            </a:pPr>
            <a:r>
              <a:rPr lang="en-US" dirty="0"/>
              <a:t>Kr=</a:t>
            </a:r>
            <a:r>
              <a:rPr lang="en-US" dirty="0" err="1"/>
              <a:t>Kc</a:t>
            </a:r>
            <a:endParaRPr lang="en-US" dirty="0"/>
          </a:p>
        </p:txBody>
      </p:sp>
      <p:pic>
        <p:nvPicPr>
          <p:cNvPr id="45059" name="Picture 14"/>
          <p:cNvPicPr>
            <a:picLocks noChangeAspect="1" noChangeArrowheads="1"/>
          </p:cNvPicPr>
          <p:nvPr/>
        </p:nvPicPr>
        <p:blipFill>
          <a:blip r:embed="rId3"/>
          <a:srcRect/>
          <a:stretch>
            <a:fillRect/>
          </a:stretch>
        </p:blipFill>
        <p:spPr bwMode="auto">
          <a:xfrm>
            <a:off x="228600" y="2209800"/>
            <a:ext cx="4381500" cy="2052638"/>
          </a:xfrm>
          <a:prstGeom prst="rect">
            <a:avLst/>
          </a:prstGeom>
          <a:noFill/>
          <a:ln w="9525">
            <a:noFill/>
            <a:miter lim="800000"/>
            <a:headEnd/>
            <a:tailEnd/>
          </a:ln>
        </p:spPr>
      </p:pic>
      <p:sp>
        <p:nvSpPr>
          <p:cNvPr id="45060" name="Text Box 15"/>
          <p:cNvSpPr txBox="1">
            <a:spLocks noChangeArrowheads="1"/>
          </p:cNvSpPr>
          <p:nvPr/>
        </p:nvSpPr>
        <p:spPr bwMode="auto">
          <a:xfrm>
            <a:off x="1295400" y="2514600"/>
            <a:ext cx="685800" cy="457200"/>
          </a:xfrm>
          <a:prstGeom prst="rect">
            <a:avLst/>
          </a:prstGeom>
          <a:solidFill>
            <a:schemeClr val="bg1"/>
          </a:solidFill>
          <a:ln w="9525">
            <a:noFill/>
            <a:miter lim="800000"/>
            <a:headEnd/>
            <a:tailEnd/>
          </a:ln>
        </p:spPr>
        <p:txBody>
          <a:bodyPr>
            <a:spAutoFit/>
          </a:bodyPr>
          <a:lstStyle/>
          <a:p>
            <a:pPr>
              <a:spcBef>
                <a:spcPct val="50000"/>
              </a:spcBef>
            </a:pPr>
            <a:r>
              <a:rPr lang="en-US" dirty="0" err="1"/>
              <a:t>Kc</a:t>
            </a:r>
            <a:endParaRPr lang="en-US" dirty="0"/>
          </a:p>
        </p:txBody>
      </p:sp>
      <p:sp>
        <p:nvSpPr>
          <p:cNvPr id="45061" name="Text Box 16"/>
          <p:cNvSpPr txBox="1">
            <a:spLocks noChangeArrowheads="1"/>
          </p:cNvSpPr>
          <p:nvPr/>
        </p:nvSpPr>
        <p:spPr bwMode="auto">
          <a:xfrm>
            <a:off x="2427288" y="2232025"/>
            <a:ext cx="533400" cy="457200"/>
          </a:xfrm>
          <a:prstGeom prst="rect">
            <a:avLst/>
          </a:prstGeom>
          <a:solidFill>
            <a:schemeClr val="bg1"/>
          </a:solidFill>
          <a:ln w="9525">
            <a:noFill/>
            <a:miter lim="800000"/>
            <a:headEnd/>
            <a:tailEnd/>
          </a:ln>
        </p:spPr>
        <p:txBody>
          <a:bodyPr>
            <a:spAutoFit/>
          </a:bodyPr>
          <a:lstStyle/>
          <a:p>
            <a:pPr>
              <a:spcBef>
                <a:spcPct val="50000"/>
              </a:spcBef>
            </a:pPr>
            <a:r>
              <a:rPr lang="en-US"/>
              <a:t>Kr</a:t>
            </a:r>
          </a:p>
        </p:txBody>
      </p:sp>
      <p:sp>
        <p:nvSpPr>
          <p:cNvPr id="45062" name="Text Box 17"/>
          <p:cNvSpPr txBox="1">
            <a:spLocks noChangeArrowheads="1"/>
          </p:cNvSpPr>
          <p:nvPr/>
        </p:nvSpPr>
        <p:spPr bwMode="auto">
          <a:xfrm>
            <a:off x="609600" y="1676400"/>
            <a:ext cx="2667000" cy="457200"/>
          </a:xfrm>
          <a:prstGeom prst="rect">
            <a:avLst/>
          </a:prstGeom>
          <a:noFill/>
          <a:ln w="9525">
            <a:noFill/>
            <a:miter lim="800000"/>
            <a:headEnd/>
            <a:tailEnd/>
          </a:ln>
        </p:spPr>
        <p:txBody>
          <a:bodyPr>
            <a:spAutoFit/>
          </a:bodyPr>
          <a:lstStyle/>
          <a:p>
            <a:pPr>
              <a:spcBef>
                <a:spcPct val="50000"/>
              </a:spcBef>
            </a:pPr>
            <a:r>
              <a:rPr lang="en-US" dirty="0" err="1" smtClean="0"/>
              <a:t>Mr</a:t>
            </a:r>
            <a:r>
              <a:rPr lang="en-US" dirty="0" smtClean="0">
                <a:cs typeface="Times New Roman" pitchFamily="18" charset="0"/>
              </a:rPr>
              <a:t>=1.1-1.2Mc</a:t>
            </a:r>
            <a:endParaRPr lang="en-US" dirty="0">
              <a:cs typeface="Times New Roman" pitchFamily="18" charset="0"/>
            </a:endParaRPr>
          </a:p>
        </p:txBody>
      </p:sp>
      <p:pic>
        <p:nvPicPr>
          <p:cNvPr id="106498" name="Picture 2"/>
          <p:cNvPicPr>
            <a:picLocks noChangeAspect="1" noChangeArrowheads="1"/>
          </p:cNvPicPr>
          <p:nvPr/>
        </p:nvPicPr>
        <p:blipFill>
          <a:blip r:embed="rId4"/>
          <a:srcRect/>
          <a:stretch>
            <a:fillRect/>
          </a:stretch>
        </p:blipFill>
        <p:spPr bwMode="auto">
          <a:xfrm>
            <a:off x="4572000" y="152400"/>
            <a:ext cx="4495800" cy="5595579"/>
          </a:xfrm>
          <a:prstGeom prst="rect">
            <a:avLst/>
          </a:prstGeom>
          <a:noFill/>
          <a:ln w="9525">
            <a:noFill/>
            <a:miter lim="800000"/>
            <a:headEnd/>
            <a:tailEnd/>
          </a:ln>
          <a:effectLst/>
        </p:spPr>
      </p:pic>
      <p:pic>
        <p:nvPicPr>
          <p:cNvPr id="8" name="Picture 6"/>
          <p:cNvPicPr>
            <a:picLocks noChangeAspect="1" noChangeArrowheads="1"/>
          </p:cNvPicPr>
          <p:nvPr/>
        </p:nvPicPr>
        <p:blipFill>
          <a:blip r:embed="rId5"/>
          <a:srcRect/>
          <a:stretch>
            <a:fillRect/>
          </a:stretch>
        </p:blipFill>
        <p:spPr bwMode="auto">
          <a:xfrm>
            <a:off x="1371600" y="4724400"/>
            <a:ext cx="2667000" cy="793750"/>
          </a:xfrm>
          <a:prstGeom prst="rect">
            <a:avLst/>
          </a:prstGeom>
          <a:noFill/>
          <a:ln w="9525">
            <a:noFill/>
            <a:miter lim="800000"/>
            <a:headEnd/>
            <a:tailEnd/>
          </a:ln>
          <a:effectLst/>
        </p:spPr>
      </p:pic>
      <p:pic>
        <p:nvPicPr>
          <p:cNvPr id="9" name="Picture 7"/>
          <p:cNvPicPr>
            <a:picLocks noChangeAspect="1" noChangeArrowheads="1"/>
          </p:cNvPicPr>
          <p:nvPr/>
        </p:nvPicPr>
        <p:blipFill>
          <a:blip r:embed="rId6"/>
          <a:srcRect/>
          <a:stretch>
            <a:fillRect/>
          </a:stretch>
        </p:blipFill>
        <p:spPr bwMode="auto">
          <a:xfrm>
            <a:off x="381000" y="4876800"/>
            <a:ext cx="838200" cy="4684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3" name="Rectangle 22"/>
          <p:cNvSpPr>
            <a:spLocks noChangeArrowheads="1"/>
          </p:cNvSpPr>
          <p:nvPr/>
        </p:nvSpPr>
        <p:spPr bwMode="auto">
          <a:xfrm>
            <a:off x="152400" y="381000"/>
            <a:ext cx="8077200" cy="457200"/>
          </a:xfrm>
          <a:prstGeom prst="rect">
            <a:avLst/>
          </a:prstGeom>
          <a:noFill/>
          <a:ln w="9525">
            <a:noFill/>
            <a:miter lim="800000"/>
            <a:headEnd/>
            <a:tailEnd/>
          </a:ln>
        </p:spPr>
        <p:txBody>
          <a:bodyPr>
            <a:spAutoFit/>
          </a:bodyPr>
          <a:lstStyle/>
          <a:p>
            <a:pPr marL="457200" indent="-457200">
              <a:spcBef>
                <a:spcPct val="50000"/>
              </a:spcBef>
            </a:pPr>
            <a:r>
              <a:rPr lang="en-US" dirty="0"/>
              <a:t>2. Kr&gt;</a:t>
            </a:r>
            <a:r>
              <a:rPr lang="en-US" dirty="0" err="1"/>
              <a:t>Kc</a:t>
            </a:r>
            <a:r>
              <a:rPr lang="en-US" dirty="0"/>
              <a:t> and </a:t>
            </a:r>
            <a:r>
              <a:rPr lang="en-US" dirty="0" err="1"/>
              <a:t>Mr</a:t>
            </a:r>
            <a:r>
              <a:rPr lang="en-US" dirty="0"/>
              <a:t>&lt;Mc, still the inequality </a:t>
            </a:r>
            <a:r>
              <a:rPr lang="en-US" dirty="0" err="1"/>
              <a:t>tr</a:t>
            </a:r>
            <a:r>
              <a:rPr lang="en-US" dirty="0"/>
              <a:t>&gt;</a:t>
            </a:r>
            <a:r>
              <a:rPr lang="en-US" dirty="0" err="1"/>
              <a:t>tc</a:t>
            </a:r>
            <a:r>
              <a:rPr lang="en-US" dirty="0"/>
              <a:t> holds good </a:t>
            </a:r>
          </a:p>
        </p:txBody>
      </p:sp>
      <p:pic>
        <p:nvPicPr>
          <p:cNvPr id="45064" name="Picture 23"/>
          <p:cNvPicPr>
            <a:picLocks noChangeAspect="1" noChangeArrowheads="1"/>
          </p:cNvPicPr>
          <p:nvPr/>
        </p:nvPicPr>
        <p:blipFill>
          <a:blip r:embed="rId3"/>
          <a:srcRect/>
          <a:stretch>
            <a:fillRect/>
          </a:stretch>
        </p:blipFill>
        <p:spPr bwMode="auto">
          <a:xfrm>
            <a:off x="996950" y="962025"/>
            <a:ext cx="5772150" cy="2667000"/>
          </a:xfrm>
          <a:prstGeom prst="rect">
            <a:avLst/>
          </a:prstGeom>
          <a:noFill/>
          <a:ln w="9525">
            <a:noFill/>
            <a:miter lim="800000"/>
            <a:headEnd/>
            <a:tailEnd/>
          </a:ln>
        </p:spPr>
      </p:pic>
      <p:sp>
        <p:nvSpPr>
          <p:cNvPr id="45065" name="Text Box 24"/>
          <p:cNvSpPr txBox="1">
            <a:spLocks noChangeArrowheads="1"/>
          </p:cNvSpPr>
          <p:nvPr/>
        </p:nvSpPr>
        <p:spPr bwMode="auto">
          <a:xfrm>
            <a:off x="2597150" y="1538288"/>
            <a:ext cx="685800" cy="457200"/>
          </a:xfrm>
          <a:prstGeom prst="rect">
            <a:avLst/>
          </a:prstGeom>
          <a:solidFill>
            <a:schemeClr val="bg1"/>
          </a:solidFill>
          <a:ln w="9525">
            <a:noFill/>
            <a:miter lim="800000"/>
            <a:headEnd/>
            <a:tailEnd/>
          </a:ln>
        </p:spPr>
        <p:txBody>
          <a:bodyPr>
            <a:spAutoFit/>
          </a:bodyPr>
          <a:lstStyle/>
          <a:p>
            <a:pPr>
              <a:spcBef>
                <a:spcPct val="50000"/>
              </a:spcBef>
            </a:pPr>
            <a:r>
              <a:rPr lang="en-US"/>
              <a:t>Kc</a:t>
            </a:r>
          </a:p>
        </p:txBody>
      </p:sp>
      <p:sp>
        <p:nvSpPr>
          <p:cNvPr id="45066" name="Text Box 25"/>
          <p:cNvSpPr txBox="1">
            <a:spLocks noChangeArrowheads="1"/>
          </p:cNvSpPr>
          <p:nvPr/>
        </p:nvSpPr>
        <p:spPr bwMode="auto">
          <a:xfrm>
            <a:off x="6788150" y="1038225"/>
            <a:ext cx="685800" cy="457200"/>
          </a:xfrm>
          <a:prstGeom prst="rect">
            <a:avLst/>
          </a:prstGeom>
          <a:solidFill>
            <a:schemeClr val="bg1"/>
          </a:solidFill>
          <a:ln w="9525">
            <a:noFill/>
            <a:miter lim="800000"/>
            <a:headEnd/>
            <a:tailEnd/>
          </a:ln>
        </p:spPr>
        <p:txBody>
          <a:bodyPr>
            <a:spAutoFit/>
          </a:bodyPr>
          <a:lstStyle/>
          <a:p>
            <a:pPr>
              <a:spcBef>
                <a:spcPct val="50000"/>
              </a:spcBef>
            </a:pPr>
            <a:r>
              <a:rPr lang="en-US"/>
              <a:t>Kr</a:t>
            </a:r>
          </a:p>
        </p:txBody>
      </p:sp>
      <p:sp>
        <p:nvSpPr>
          <p:cNvPr id="45067" name="Text Box 26"/>
          <p:cNvSpPr txBox="1">
            <a:spLocks noChangeArrowheads="1"/>
          </p:cNvSpPr>
          <p:nvPr/>
        </p:nvSpPr>
        <p:spPr bwMode="auto">
          <a:xfrm>
            <a:off x="6864350" y="1724025"/>
            <a:ext cx="1752600" cy="822325"/>
          </a:xfrm>
          <a:prstGeom prst="rect">
            <a:avLst/>
          </a:prstGeom>
          <a:noFill/>
          <a:ln w="9525">
            <a:noFill/>
            <a:miter lim="800000"/>
            <a:headEnd/>
            <a:tailEnd/>
          </a:ln>
        </p:spPr>
        <p:txBody>
          <a:bodyPr>
            <a:spAutoFit/>
          </a:bodyPr>
          <a:lstStyle/>
          <a:p>
            <a:pPr>
              <a:spcBef>
                <a:spcPct val="50000"/>
              </a:spcBef>
            </a:pPr>
            <a:r>
              <a:rPr lang="en-US"/>
              <a:t>Insulating riser sleeve</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2" descr="photo1"/>
          <p:cNvPicPr>
            <a:picLocks noChangeAspect="1" noChangeArrowheads="1"/>
          </p:cNvPicPr>
          <p:nvPr/>
        </p:nvPicPr>
        <p:blipFill>
          <a:blip r:embed="rId4"/>
          <a:srcRect/>
          <a:stretch>
            <a:fillRect/>
          </a:stretch>
        </p:blipFill>
        <p:spPr bwMode="auto">
          <a:xfrm>
            <a:off x="0" y="222250"/>
            <a:ext cx="7239000" cy="5735638"/>
          </a:xfrm>
          <a:prstGeom prst="rect">
            <a:avLst/>
          </a:prstGeom>
          <a:noFill/>
          <a:ln w="9525">
            <a:noFill/>
            <a:miter lim="800000"/>
            <a:headEnd/>
            <a:tailEnd/>
          </a:ln>
        </p:spPr>
      </p:pic>
      <p:sp>
        <p:nvSpPr>
          <p:cNvPr id="19460" name="Rectangle 3"/>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en-US"/>
          </a:p>
        </p:txBody>
      </p:sp>
      <p:graphicFrame>
        <p:nvGraphicFramePr>
          <p:cNvPr id="19458" name="Object 4"/>
          <p:cNvGraphicFramePr>
            <a:graphicFrameLocks noChangeAspect="1"/>
          </p:cNvGraphicFramePr>
          <p:nvPr/>
        </p:nvGraphicFramePr>
        <p:xfrm>
          <a:off x="3124200" y="609600"/>
          <a:ext cx="2120900" cy="962025"/>
        </p:xfrm>
        <a:graphic>
          <a:graphicData uri="http://schemas.openxmlformats.org/presentationml/2006/ole">
            <p:oleObj spid="_x0000_s169986" name="Equation" r:id="rId5" imgW="863280" imgH="393480" progId="Equation.3">
              <p:embed/>
            </p:oleObj>
          </a:graphicData>
        </a:graphic>
      </p:graphicFrame>
      <p:sp>
        <p:nvSpPr>
          <p:cNvPr id="19461" name="Text Box 5"/>
          <p:cNvSpPr txBox="1">
            <a:spLocks noChangeArrowheads="1"/>
          </p:cNvSpPr>
          <p:nvPr/>
        </p:nvSpPr>
        <p:spPr bwMode="auto">
          <a:xfrm>
            <a:off x="7315200" y="4038600"/>
            <a:ext cx="1219200" cy="1552575"/>
          </a:xfrm>
          <a:prstGeom prst="rect">
            <a:avLst/>
          </a:prstGeom>
          <a:noFill/>
          <a:ln w="9525">
            <a:noFill/>
            <a:miter lim="800000"/>
            <a:headEnd/>
            <a:tailEnd/>
          </a:ln>
        </p:spPr>
        <p:txBody>
          <a:bodyPr>
            <a:spAutoFit/>
          </a:bodyPr>
          <a:lstStyle/>
          <a:p>
            <a:pPr>
              <a:spcBef>
                <a:spcPct val="50000"/>
              </a:spcBef>
            </a:pPr>
            <a:r>
              <a:rPr lang="en-US"/>
              <a:t>a=0.1</a:t>
            </a:r>
          </a:p>
          <a:p>
            <a:pPr>
              <a:spcBef>
                <a:spcPct val="50000"/>
              </a:spcBef>
            </a:pPr>
            <a:r>
              <a:rPr lang="en-US"/>
              <a:t>b=0.03</a:t>
            </a:r>
          </a:p>
          <a:p>
            <a:pPr>
              <a:spcBef>
                <a:spcPct val="50000"/>
              </a:spcBef>
            </a:pPr>
            <a:r>
              <a:rPr lang="en-US"/>
              <a:t>c=1.0</a:t>
            </a:r>
          </a:p>
        </p:txBody>
      </p:sp>
      <p:sp>
        <p:nvSpPr>
          <p:cNvPr id="19462" name="Text Box 6"/>
          <p:cNvSpPr txBox="1">
            <a:spLocks noChangeArrowheads="1"/>
          </p:cNvSpPr>
          <p:nvPr/>
        </p:nvSpPr>
        <p:spPr bwMode="auto">
          <a:xfrm>
            <a:off x="0" y="0"/>
            <a:ext cx="3962400" cy="457200"/>
          </a:xfrm>
          <a:prstGeom prst="rect">
            <a:avLst/>
          </a:prstGeom>
          <a:noFill/>
          <a:ln w="9525">
            <a:noFill/>
            <a:miter lim="800000"/>
            <a:headEnd/>
            <a:tailEnd/>
          </a:ln>
        </p:spPr>
        <p:txBody>
          <a:bodyPr>
            <a:spAutoFit/>
          </a:bodyPr>
          <a:lstStyle/>
          <a:p>
            <a:pPr>
              <a:spcBef>
                <a:spcPct val="50000"/>
              </a:spcBef>
            </a:pPr>
            <a:r>
              <a:rPr lang="en-US"/>
              <a:t>Caine’s method</a:t>
            </a:r>
          </a:p>
        </p:txBody>
      </p:sp>
      <p:sp>
        <p:nvSpPr>
          <p:cNvPr id="7" name="Smiley Face 6"/>
          <p:cNvSpPr/>
          <p:nvPr/>
        </p:nvSpPr>
        <p:spPr>
          <a:xfrm>
            <a:off x="2971800" y="16002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p:cNvSpPr/>
          <p:nvPr/>
        </p:nvSpPr>
        <p:spPr>
          <a:xfrm>
            <a:off x="3048000" y="21336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p:cNvSpPr/>
          <p:nvPr/>
        </p:nvSpPr>
        <p:spPr>
          <a:xfrm>
            <a:off x="3048000" y="28956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p:cNvSpPr/>
          <p:nvPr/>
        </p:nvSpPr>
        <p:spPr>
          <a:xfrm>
            <a:off x="3124200" y="35052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miley Face 10"/>
          <p:cNvSpPr/>
          <p:nvPr/>
        </p:nvSpPr>
        <p:spPr>
          <a:xfrm>
            <a:off x="4572000" y="42672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p:cNvSpPr/>
          <p:nvPr/>
        </p:nvSpPr>
        <p:spPr>
          <a:xfrm>
            <a:off x="4495800" y="33528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4343400" y="16002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miley Face 13"/>
          <p:cNvSpPr/>
          <p:nvPr/>
        </p:nvSpPr>
        <p:spPr>
          <a:xfrm>
            <a:off x="4343400" y="21336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486400" y="42672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410200" y="28956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2819400" y="9144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2209800" y="12954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2209800" y="47244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p:cNvSpPr/>
          <p:nvPr/>
        </p:nvSpPr>
        <p:spPr>
          <a:xfrm>
            <a:off x="2514600" y="41148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p:cNvSpPr/>
          <p:nvPr/>
        </p:nvSpPr>
        <p:spPr>
          <a:xfrm>
            <a:off x="2362200" y="33528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p:cNvSpPr/>
          <p:nvPr/>
        </p:nvSpPr>
        <p:spPr>
          <a:xfrm>
            <a:off x="2209800" y="17526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p:cNvSpPr/>
          <p:nvPr/>
        </p:nvSpPr>
        <p:spPr>
          <a:xfrm>
            <a:off x="3200400" y="452703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miley Face 24"/>
          <p:cNvSpPr/>
          <p:nvPr/>
        </p:nvSpPr>
        <p:spPr>
          <a:xfrm>
            <a:off x="4648200" y="48006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7"/>
          <p:cNvSpPr>
            <a:spLocks noChangeArrowheads="1"/>
          </p:cNvSpPr>
          <p:nvPr/>
        </p:nvSpPr>
        <p:spPr bwMode="auto">
          <a:xfrm>
            <a:off x="228600" y="152400"/>
            <a:ext cx="8610600" cy="830997"/>
          </a:xfrm>
          <a:prstGeom prst="rect">
            <a:avLst/>
          </a:prstGeom>
          <a:noFill/>
          <a:ln w="9525">
            <a:noFill/>
            <a:miter lim="800000"/>
            <a:headEnd/>
            <a:tailEnd/>
          </a:ln>
        </p:spPr>
        <p:txBody>
          <a:bodyPr>
            <a:spAutoFit/>
          </a:bodyPr>
          <a:lstStyle/>
          <a:p>
            <a:r>
              <a:rPr lang="en-US" dirty="0" smtClean="0"/>
              <a:t>Rule-3: Feeder </a:t>
            </a:r>
            <a:r>
              <a:rPr lang="en-US" dirty="0"/>
              <a:t>must contain sufficient liquid metal to feed the contraction requirement of both itself and casting.</a:t>
            </a:r>
          </a:p>
        </p:txBody>
      </p:sp>
      <p:sp>
        <p:nvSpPr>
          <p:cNvPr id="20485" name="Rectangle 9"/>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20487" name="Text Box 11"/>
          <p:cNvSpPr txBox="1">
            <a:spLocks noChangeArrowheads="1"/>
          </p:cNvSpPr>
          <p:nvPr/>
        </p:nvSpPr>
        <p:spPr bwMode="auto">
          <a:xfrm>
            <a:off x="3581400" y="914400"/>
            <a:ext cx="4648200" cy="457200"/>
          </a:xfrm>
          <a:prstGeom prst="rect">
            <a:avLst/>
          </a:prstGeom>
          <a:noFill/>
          <a:ln w="9525">
            <a:noFill/>
            <a:miter lim="800000"/>
            <a:headEnd/>
            <a:tailEnd/>
          </a:ln>
        </p:spPr>
        <p:txBody>
          <a:bodyPr>
            <a:spAutoFit/>
          </a:bodyPr>
          <a:lstStyle/>
          <a:p>
            <a:pPr>
              <a:spcBef>
                <a:spcPct val="50000"/>
              </a:spcBef>
            </a:pPr>
            <a:r>
              <a:rPr lang="en-US" dirty="0"/>
              <a:t>Where e is feeder efficiency=14%</a:t>
            </a:r>
          </a:p>
        </p:txBody>
      </p:sp>
      <p:sp>
        <p:nvSpPr>
          <p:cNvPr id="20488" name="Text Box 14"/>
          <p:cNvSpPr txBox="1">
            <a:spLocks noChangeArrowheads="1"/>
          </p:cNvSpPr>
          <p:nvPr/>
        </p:nvSpPr>
        <p:spPr bwMode="auto">
          <a:xfrm>
            <a:off x="990600" y="1295400"/>
            <a:ext cx="6858000" cy="457200"/>
          </a:xfrm>
          <a:prstGeom prst="rect">
            <a:avLst/>
          </a:prstGeom>
          <a:noFill/>
          <a:ln w="9525">
            <a:noFill/>
            <a:miter lim="800000"/>
            <a:headEnd/>
            <a:tailEnd/>
          </a:ln>
        </p:spPr>
        <p:txBody>
          <a:bodyPr>
            <a:spAutoFit/>
          </a:bodyPr>
          <a:lstStyle/>
          <a:p>
            <a:pPr>
              <a:spcBef>
                <a:spcPct val="50000"/>
              </a:spcBef>
            </a:pPr>
            <a:r>
              <a:rPr lang="en-US" dirty="0"/>
              <a:t> is contraction coefficient=7 % for Al and 4% for steel</a:t>
            </a:r>
          </a:p>
        </p:txBody>
      </p:sp>
      <p:graphicFrame>
        <p:nvGraphicFramePr>
          <p:cNvPr id="20483" name="Object 19"/>
          <p:cNvGraphicFramePr>
            <a:graphicFrameLocks noChangeAspect="1"/>
          </p:cNvGraphicFramePr>
          <p:nvPr>
            <p:ph sz="half" idx="2"/>
          </p:nvPr>
        </p:nvGraphicFramePr>
        <p:xfrm>
          <a:off x="658813" y="914400"/>
          <a:ext cx="2693987" cy="469900"/>
        </p:xfrm>
        <a:graphic>
          <a:graphicData uri="http://schemas.openxmlformats.org/presentationml/2006/ole">
            <p:oleObj spid="_x0000_s171010" name="Equation" r:id="rId4" imgW="1307880" imgH="228600" progId="Equation.DSMT4">
              <p:embed/>
            </p:oleObj>
          </a:graphicData>
        </a:graphic>
      </p:graphicFrame>
      <p:pic>
        <p:nvPicPr>
          <p:cNvPr id="105476" name="Picture 4"/>
          <p:cNvPicPr>
            <a:picLocks noChangeAspect="1" noChangeArrowheads="1"/>
          </p:cNvPicPr>
          <p:nvPr/>
        </p:nvPicPr>
        <p:blipFill>
          <a:blip r:embed="rId5"/>
          <a:srcRect/>
          <a:stretch>
            <a:fillRect/>
          </a:stretch>
        </p:blipFill>
        <p:spPr bwMode="auto">
          <a:xfrm>
            <a:off x="152400" y="1676400"/>
            <a:ext cx="3352801" cy="5105400"/>
          </a:xfrm>
          <a:prstGeom prst="rect">
            <a:avLst/>
          </a:prstGeom>
          <a:noFill/>
          <a:ln w="9525">
            <a:noFill/>
            <a:miter lim="800000"/>
            <a:headEnd/>
            <a:tailEnd/>
          </a:ln>
          <a:effectLst/>
        </p:spPr>
      </p:pic>
      <p:graphicFrame>
        <p:nvGraphicFramePr>
          <p:cNvPr id="173059" name="Object 3"/>
          <p:cNvGraphicFramePr>
            <a:graphicFrameLocks noChangeAspect="1"/>
          </p:cNvGraphicFramePr>
          <p:nvPr/>
        </p:nvGraphicFramePr>
        <p:xfrm>
          <a:off x="762000" y="1428230"/>
          <a:ext cx="304800" cy="279400"/>
        </p:xfrm>
        <a:graphic>
          <a:graphicData uri="http://schemas.openxmlformats.org/presentationml/2006/ole">
            <p:oleObj spid="_x0000_s171011" name="Equation" r:id="rId6" imgW="152280" imgH="139680" progId="Equation.DSMT4">
              <p:embed/>
            </p:oleObj>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228600" y="152400"/>
            <a:ext cx="8686800" cy="5632311"/>
          </a:xfrm>
          <a:prstGeom prst="rect">
            <a:avLst/>
          </a:prstGeom>
          <a:noFill/>
          <a:ln w="9525">
            <a:noFill/>
            <a:miter lim="800000"/>
            <a:headEnd/>
            <a:tailEnd/>
          </a:ln>
        </p:spPr>
        <p:txBody>
          <a:bodyPr wrap="square">
            <a:spAutoFit/>
          </a:bodyPr>
          <a:lstStyle/>
          <a:p>
            <a:r>
              <a:rPr lang="en-US" b="1" dirty="0" smtClean="0"/>
              <a:t>Steps for pattern design: </a:t>
            </a:r>
            <a:endParaRPr lang="en-US" dirty="0"/>
          </a:p>
          <a:p>
            <a:pPr>
              <a:buFontTx/>
              <a:buChar char="•"/>
            </a:pPr>
            <a:r>
              <a:rPr lang="en-US" dirty="0" smtClean="0">
                <a:latin typeface="Arial Narrow" pitchFamily="34" charset="0"/>
              </a:rPr>
              <a:t>Select a feasible parting/draw direction and decide the parting </a:t>
            </a:r>
            <a:r>
              <a:rPr lang="en-US" dirty="0">
                <a:latin typeface="Arial Narrow" pitchFamily="34" charset="0"/>
              </a:rPr>
              <a:t>line </a:t>
            </a:r>
            <a:r>
              <a:rPr lang="en-US" dirty="0" smtClean="0">
                <a:latin typeface="Arial Narrow" pitchFamily="34" charset="0"/>
              </a:rPr>
              <a:t> using </a:t>
            </a:r>
            <a:r>
              <a:rPr lang="en-US" dirty="0">
                <a:latin typeface="Arial Narrow" pitchFamily="34" charset="0"/>
              </a:rPr>
              <a:t>its projected boundary when viewed in draw </a:t>
            </a:r>
            <a:r>
              <a:rPr lang="en-US" dirty="0" smtClean="0">
                <a:latin typeface="Arial Narrow" pitchFamily="34" charset="0"/>
              </a:rPr>
              <a:t>direction</a:t>
            </a:r>
          </a:p>
          <a:p>
            <a:pPr>
              <a:buFontTx/>
              <a:buChar char="•"/>
            </a:pPr>
            <a:r>
              <a:rPr lang="en-US" dirty="0" smtClean="0">
                <a:latin typeface="Arial Narrow" pitchFamily="34" charset="0"/>
              </a:rPr>
              <a:t>A flat parting plane is preferred to avoid side thrust, complexity in tooling and mould making.</a:t>
            </a:r>
          </a:p>
          <a:p>
            <a:pPr>
              <a:buFontTx/>
              <a:buChar char="•"/>
            </a:pPr>
            <a:r>
              <a:rPr lang="en-US" dirty="0" smtClean="0">
                <a:latin typeface="Arial Narrow" pitchFamily="34" charset="0"/>
              </a:rPr>
              <a:t>Evaluate the undercuts, and the number of core and volume of core for the above parting line and draw direction. Select parting </a:t>
            </a:r>
            <a:r>
              <a:rPr lang="en-US" dirty="0">
                <a:latin typeface="Arial Narrow" pitchFamily="34" charset="0"/>
              </a:rPr>
              <a:t>direction such that undercuts should be absent or minimized.</a:t>
            </a:r>
          </a:p>
          <a:p>
            <a:pPr>
              <a:buFontTx/>
              <a:buChar char="•"/>
            </a:pPr>
            <a:endParaRPr lang="en-US" dirty="0">
              <a:latin typeface="Arial Narrow" pitchFamily="34" charset="0"/>
            </a:endParaRPr>
          </a:p>
          <a:p>
            <a:pPr>
              <a:buFontTx/>
              <a:buChar char="•"/>
            </a:pPr>
            <a:endParaRPr lang="en-US" dirty="0">
              <a:latin typeface="Arial Narrow" pitchFamily="34" charset="0"/>
            </a:endParaRPr>
          </a:p>
          <a:p>
            <a:pPr>
              <a:buFont typeface="Arial" pitchFamily="34" charset="0"/>
              <a:buChar char="•"/>
            </a:pPr>
            <a:r>
              <a:rPr lang="en-US" dirty="0" smtClean="0">
                <a:latin typeface="Arial Narrow" pitchFamily="34" charset="0"/>
              </a:rPr>
              <a:t> The draw </a:t>
            </a:r>
            <a:r>
              <a:rPr lang="en-US" dirty="0">
                <a:latin typeface="Arial Narrow" pitchFamily="34" charset="0"/>
              </a:rPr>
              <a:t>distance </a:t>
            </a:r>
            <a:r>
              <a:rPr lang="en-US" dirty="0" smtClean="0">
                <a:latin typeface="Arial Narrow" pitchFamily="34" charset="0"/>
              </a:rPr>
              <a:t>should be minimum with </a:t>
            </a:r>
            <a:r>
              <a:rPr lang="en-US" dirty="0">
                <a:latin typeface="Arial Narrow" pitchFamily="34" charset="0"/>
              </a:rPr>
              <a:t>flat parting plane</a:t>
            </a:r>
          </a:p>
          <a:p>
            <a:pPr>
              <a:buFontTx/>
              <a:buChar char="•"/>
            </a:pPr>
            <a:endParaRPr lang="en-US" dirty="0">
              <a:latin typeface="Arial Narrow" pitchFamily="34" charset="0"/>
            </a:endParaRPr>
          </a:p>
          <a:p>
            <a:pPr>
              <a:buFontTx/>
              <a:buChar char="•"/>
            </a:pPr>
            <a:endParaRPr lang="en-US" dirty="0">
              <a:latin typeface="Arial Narrow" pitchFamily="34" charset="0"/>
            </a:endParaRPr>
          </a:p>
          <a:p>
            <a:pPr>
              <a:buFont typeface="Arial" pitchFamily="34" charset="0"/>
              <a:buChar char="•"/>
            </a:pPr>
            <a:r>
              <a:rPr lang="en-US" dirty="0" smtClean="0">
                <a:latin typeface="Arial Narrow" pitchFamily="34" charset="0"/>
              </a:rPr>
              <a:t>The draft area should be minimum </a:t>
            </a:r>
          </a:p>
          <a:p>
            <a:endParaRPr lang="en-US" dirty="0">
              <a:latin typeface="Arial Narrow" pitchFamily="34" charset="0"/>
            </a:endParaRPr>
          </a:p>
        </p:txBody>
      </p:sp>
      <p:pic>
        <p:nvPicPr>
          <p:cNvPr id="22532" name="Picture 8"/>
          <p:cNvPicPr>
            <a:picLocks noChangeAspect="1" noChangeArrowheads="1"/>
          </p:cNvPicPr>
          <p:nvPr/>
        </p:nvPicPr>
        <p:blipFill>
          <a:blip r:embed="rId2"/>
          <a:srcRect/>
          <a:stretch>
            <a:fillRect/>
          </a:stretch>
        </p:blipFill>
        <p:spPr bwMode="auto">
          <a:xfrm>
            <a:off x="381000" y="3200400"/>
            <a:ext cx="1885950" cy="685800"/>
          </a:xfrm>
          <a:prstGeom prst="rect">
            <a:avLst/>
          </a:prstGeom>
          <a:noFill/>
          <a:ln w="9525">
            <a:noFill/>
            <a:miter lim="800000"/>
            <a:headEnd/>
            <a:tailEnd/>
          </a:ln>
        </p:spPr>
      </p:pic>
      <p:pic>
        <p:nvPicPr>
          <p:cNvPr id="22533" name="Picture 9"/>
          <p:cNvPicPr>
            <a:picLocks noChangeAspect="1" noChangeArrowheads="1"/>
          </p:cNvPicPr>
          <p:nvPr/>
        </p:nvPicPr>
        <p:blipFill>
          <a:blip r:embed="rId3"/>
          <a:srcRect/>
          <a:stretch>
            <a:fillRect/>
          </a:stretch>
        </p:blipFill>
        <p:spPr bwMode="auto">
          <a:xfrm>
            <a:off x="457200" y="4267200"/>
            <a:ext cx="990600" cy="620713"/>
          </a:xfrm>
          <a:prstGeom prst="rect">
            <a:avLst/>
          </a:prstGeom>
          <a:noFill/>
          <a:ln w="9525">
            <a:noFill/>
            <a:miter lim="800000"/>
            <a:headEnd/>
            <a:tailEnd/>
          </a:ln>
        </p:spPr>
      </p:pic>
      <p:pic>
        <p:nvPicPr>
          <p:cNvPr id="70657" name="Picture 1"/>
          <p:cNvPicPr>
            <a:picLocks noChangeAspect="1" noChangeArrowheads="1"/>
          </p:cNvPicPr>
          <p:nvPr/>
        </p:nvPicPr>
        <p:blipFill>
          <a:blip r:embed="rId4"/>
          <a:srcRect/>
          <a:stretch>
            <a:fillRect/>
          </a:stretch>
        </p:blipFill>
        <p:spPr bwMode="auto">
          <a:xfrm>
            <a:off x="533400" y="5334000"/>
            <a:ext cx="1171575" cy="523875"/>
          </a:xfrm>
          <a:prstGeom prst="rect">
            <a:avLst/>
          </a:prstGeom>
          <a:noFill/>
          <a:ln w="9525">
            <a:noFill/>
            <a:miter lim="800000"/>
            <a:headEnd/>
            <a:tailEnd/>
          </a:ln>
          <a:effectLst/>
        </p:spPr>
      </p:pic>
      <p:pic>
        <p:nvPicPr>
          <p:cNvPr id="70658" name="Picture 2"/>
          <p:cNvPicPr>
            <a:picLocks noChangeAspect="1" noChangeArrowheads="1"/>
          </p:cNvPicPr>
          <p:nvPr/>
        </p:nvPicPr>
        <p:blipFill>
          <a:blip r:embed="rId5"/>
          <a:srcRect/>
          <a:stretch>
            <a:fillRect/>
          </a:stretch>
        </p:blipFill>
        <p:spPr bwMode="auto">
          <a:xfrm>
            <a:off x="5163766" y="5334000"/>
            <a:ext cx="3294434" cy="609600"/>
          </a:xfrm>
          <a:prstGeom prst="rect">
            <a:avLst/>
          </a:prstGeom>
          <a:noFill/>
          <a:ln w="9525">
            <a:noFill/>
            <a:miter lim="800000"/>
            <a:headEnd/>
            <a:tailEnd/>
          </a:ln>
          <a:effectLst/>
        </p:spPr>
      </p:pic>
      <p:sp>
        <p:nvSpPr>
          <p:cNvPr id="8" name="TextBox 7"/>
          <p:cNvSpPr txBox="1"/>
          <p:nvPr/>
        </p:nvSpPr>
        <p:spPr>
          <a:xfrm>
            <a:off x="3810000" y="5334000"/>
            <a:ext cx="1219200" cy="457200"/>
          </a:xfrm>
          <a:prstGeom prst="rect">
            <a:avLst/>
          </a:prstGeom>
          <a:noFill/>
        </p:spPr>
        <p:txBody>
          <a:bodyPr wrap="square" rtlCol="0">
            <a:spAutoFit/>
          </a:bodyPr>
          <a:lstStyle/>
          <a:p>
            <a:r>
              <a:rPr lang="en-US" dirty="0" smtClean="0"/>
              <a:t>Where</a:t>
            </a:r>
            <a:endParaRPr lang="en-US" dirty="0"/>
          </a:p>
        </p:txBody>
      </p:sp>
      <p:pic>
        <p:nvPicPr>
          <p:cNvPr id="70659" name="Picture 3"/>
          <p:cNvPicPr>
            <a:picLocks noChangeAspect="1" noChangeArrowheads="1"/>
          </p:cNvPicPr>
          <p:nvPr/>
        </p:nvPicPr>
        <p:blipFill>
          <a:blip r:embed="rId6"/>
          <a:srcRect/>
          <a:stretch>
            <a:fillRect/>
          </a:stretch>
        </p:blipFill>
        <p:spPr bwMode="auto">
          <a:xfrm>
            <a:off x="4380088" y="4191000"/>
            <a:ext cx="4078112" cy="762000"/>
          </a:xfrm>
          <a:prstGeom prst="rect">
            <a:avLst/>
          </a:prstGeom>
          <a:noFill/>
          <a:ln w="9525">
            <a:noFill/>
            <a:miter lim="800000"/>
            <a:headEnd/>
            <a:tailEnd/>
          </a:ln>
          <a:effectLst/>
        </p:spPr>
      </p:pic>
      <p:sp>
        <p:nvSpPr>
          <p:cNvPr id="11" name="TextBox 10"/>
          <p:cNvSpPr txBox="1"/>
          <p:nvPr/>
        </p:nvSpPr>
        <p:spPr>
          <a:xfrm>
            <a:off x="3124200" y="4343400"/>
            <a:ext cx="1066800" cy="461665"/>
          </a:xfrm>
          <a:prstGeom prst="rect">
            <a:avLst/>
          </a:prstGeom>
          <a:noFill/>
        </p:spPr>
        <p:txBody>
          <a:bodyPr wrap="square" rtlCol="0">
            <a:spAutoFit/>
          </a:bodyPr>
          <a:lstStyle/>
          <a:p>
            <a:r>
              <a:rPr lang="en-US" dirty="0" smtClean="0"/>
              <a:t>Where</a:t>
            </a:r>
            <a:endParaRPr lang="en-US" dirty="0"/>
          </a:p>
        </p:txBody>
      </p:sp>
      <p:pic>
        <p:nvPicPr>
          <p:cNvPr id="70660" name="Picture 4"/>
          <p:cNvPicPr>
            <a:picLocks noChangeAspect="1" noChangeArrowheads="1"/>
          </p:cNvPicPr>
          <p:nvPr/>
        </p:nvPicPr>
        <p:blipFill>
          <a:blip r:embed="rId7"/>
          <a:srcRect/>
          <a:stretch>
            <a:fillRect/>
          </a:stretch>
        </p:blipFill>
        <p:spPr bwMode="auto">
          <a:xfrm>
            <a:off x="4867275" y="3086099"/>
            <a:ext cx="2447925" cy="839289"/>
          </a:xfrm>
          <a:prstGeom prst="rect">
            <a:avLst/>
          </a:prstGeom>
          <a:noFill/>
          <a:ln w="9525">
            <a:noFill/>
            <a:miter lim="800000"/>
            <a:headEnd/>
            <a:tailEnd/>
          </a:ln>
          <a:effectLst/>
        </p:spPr>
      </p:pic>
      <p:sp>
        <p:nvSpPr>
          <p:cNvPr id="13" name="TextBox 12"/>
          <p:cNvSpPr txBox="1"/>
          <p:nvPr/>
        </p:nvSpPr>
        <p:spPr>
          <a:xfrm>
            <a:off x="3886200" y="3200400"/>
            <a:ext cx="1066800" cy="461665"/>
          </a:xfrm>
          <a:prstGeom prst="rect">
            <a:avLst/>
          </a:prstGeom>
          <a:noFill/>
        </p:spPr>
        <p:txBody>
          <a:bodyPr wrap="square" rtlCol="0">
            <a:spAutoFit/>
          </a:bodyPr>
          <a:lstStyle/>
          <a:p>
            <a:r>
              <a:rPr lang="en-US" dirty="0" smtClean="0"/>
              <a:t>Where</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9"/>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20486" name="Rectangle 10"/>
          <p:cNvSpPr>
            <a:spLocks noChangeArrowheads="1"/>
          </p:cNvSpPr>
          <p:nvPr/>
        </p:nvSpPr>
        <p:spPr bwMode="auto">
          <a:xfrm>
            <a:off x="249238" y="304800"/>
            <a:ext cx="8458200" cy="1200329"/>
          </a:xfrm>
          <a:prstGeom prst="rect">
            <a:avLst/>
          </a:prstGeom>
          <a:noFill/>
          <a:ln w="9525">
            <a:noFill/>
            <a:miter lim="800000"/>
            <a:headEnd/>
            <a:tailEnd/>
          </a:ln>
        </p:spPr>
        <p:txBody>
          <a:bodyPr>
            <a:spAutoFit/>
          </a:bodyPr>
          <a:lstStyle/>
          <a:p>
            <a:r>
              <a:rPr lang="en-US" dirty="0" smtClean="0"/>
              <a:t>Rule-4: There </a:t>
            </a:r>
            <a:r>
              <a:rPr lang="en-US" dirty="0"/>
              <a:t>must be a path to reach the feed metal to the required region (hot spot). This can be achieved if there will be directional solidification of the casting as whole towards the riser.</a:t>
            </a:r>
          </a:p>
        </p:txBody>
      </p:sp>
      <p:graphicFrame>
        <p:nvGraphicFramePr>
          <p:cNvPr id="20482" name="Object 12"/>
          <p:cNvGraphicFramePr>
            <a:graphicFrameLocks noChangeAspect="1"/>
          </p:cNvGraphicFramePr>
          <p:nvPr>
            <p:ph sz="half" idx="1"/>
          </p:nvPr>
        </p:nvGraphicFramePr>
        <p:xfrm>
          <a:off x="2514600" y="3968750"/>
          <a:ext cx="152400" cy="139700"/>
        </p:xfrm>
        <a:graphic>
          <a:graphicData uri="http://schemas.openxmlformats.org/presentationml/2006/ole">
            <p:oleObj spid="_x0000_s172034" name="Equation" r:id="rId4" imgW="152280" imgH="139680" progId="Equation.3">
              <p:embed/>
            </p:oleObj>
          </a:graphicData>
        </a:graphic>
      </p:graphicFrame>
      <p:pic>
        <p:nvPicPr>
          <p:cNvPr id="20489" name="Picture 15"/>
          <p:cNvPicPr>
            <a:picLocks noChangeAspect="1" noChangeArrowheads="1"/>
          </p:cNvPicPr>
          <p:nvPr/>
        </p:nvPicPr>
        <p:blipFill>
          <a:blip r:embed="rId5"/>
          <a:srcRect/>
          <a:stretch>
            <a:fillRect/>
          </a:stretch>
        </p:blipFill>
        <p:spPr bwMode="auto">
          <a:xfrm>
            <a:off x="762000" y="1600200"/>
            <a:ext cx="7250113" cy="2533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p:cNvPicPr>
            <a:picLocks noChangeAspect="1" noChangeArrowheads="1"/>
          </p:cNvPicPr>
          <p:nvPr/>
        </p:nvPicPr>
        <p:blipFill>
          <a:blip r:embed="rId2"/>
          <a:srcRect/>
          <a:stretch>
            <a:fillRect/>
          </a:stretch>
        </p:blipFill>
        <p:spPr bwMode="auto">
          <a:xfrm>
            <a:off x="990600" y="1219200"/>
            <a:ext cx="1828800" cy="1393825"/>
          </a:xfrm>
          <a:prstGeom prst="rect">
            <a:avLst/>
          </a:prstGeom>
          <a:noFill/>
          <a:ln w="9525">
            <a:noFill/>
            <a:miter lim="800000"/>
            <a:headEnd/>
            <a:tailEnd/>
          </a:ln>
        </p:spPr>
      </p:pic>
      <p:pic>
        <p:nvPicPr>
          <p:cNvPr id="46083" name="Picture 5"/>
          <p:cNvPicPr>
            <a:picLocks noChangeAspect="1" noChangeArrowheads="1"/>
          </p:cNvPicPr>
          <p:nvPr/>
        </p:nvPicPr>
        <p:blipFill>
          <a:blip r:embed="rId3"/>
          <a:srcRect/>
          <a:stretch>
            <a:fillRect/>
          </a:stretch>
        </p:blipFill>
        <p:spPr bwMode="auto">
          <a:xfrm>
            <a:off x="3429000" y="1143000"/>
            <a:ext cx="3724275" cy="2473325"/>
          </a:xfrm>
          <a:prstGeom prst="rect">
            <a:avLst/>
          </a:prstGeom>
          <a:noFill/>
          <a:ln w="9525">
            <a:noFill/>
            <a:miter lim="800000"/>
            <a:headEnd/>
            <a:tailEnd/>
          </a:ln>
        </p:spPr>
      </p:pic>
      <p:sp>
        <p:nvSpPr>
          <p:cNvPr id="46084" name="Text Box 6"/>
          <p:cNvSpPr txBox="1">
            <a:spLocks noChangeArrowheads="1"/>
          </p:cNvSpPr>
          <p:nvPr/>
        </p:nvSpPr>
        <p:spPr bwMode="auto">
          <a:xfrm>
            <a:off x="381000" y="304800"/>
            <a:ext cx="7391400" cy="461665"/>
          </a:xfrm>
          <a:prstGeom prst="rect">
            <a:avLst/>
          </a:prstGeom>
          <a:noFill/>
          <a:ln w="9525">
            <a:noFill/>
            <a:miter lim="800000"/>
            <a:headEnd/>
            <a:tailEnd/>
          </a:ln>
        </p:spPr>
        <p:txBody>
          <a:bodyPr wrap="square">
            <a:spAutoFit/>
          </a:bodyPr>
          <a:lstStyle/>
          <a:p>
            <a:pPr>
              <a:spcBef>
                <a:spcPct val="50000"/>
              </a:spcBef>
            </a:pPr>
            <a:r>
              <a:rPr lang="en-US" dirty="0" smtClean="0"/>
              <a:t>Rule-5: Junction </a:t>
            </a:r>
            <a:r>
              <a:rPr lang="en-US" dirty="0"/>
              <a:t>requirement (side riser)</a:t>
            </a:r>
          </a:p>
        </p:txBody>
      </p:sp>
      <p:sp>
        <p:nvSpPr>
          <p:cNvPr id="46085" name="Text Box 7"/>
          <p:cNvSpPr txBox="1">
            <a:spLocks noChangeArrowheads="1"/>
          </p:cNvSpPr>
          <p:nvPr/>
        </p:nvSpPr>
        <p:spPr bwMode="auto">
          <a:xfrm>
            <a:off x="533400" y="3810000"/>
            <a:ext cx="8153400" cy="1917700"/>
          </a:xfrm>
          <a:prstGeom prst="rect">
            <a:avLst/>
          </a:prstGeom>
          <a:noFill/>
          <a:ln w="9525">
            <a:noFill/>
            <a:miter lim="800000"/>
            <a:headEnd/>
            <a:tailEnd/>
          </a:ln>
        </p:spPr>
        <p:txBody>
          <a:bodyPr>
            <a:spAutoFit/>
          </a:bodyPr>
          <a:lstStyle/>
          <a:p>
            <a:pPr>
              <a:spcBef>
                <a:spcPct val="50000"/>
              </a:spcBef>
            </a:pPr>
            <a:r>
              <a:rPr lang="en-US"/>
              <a:t>Add extension to the section by effectively moving the junction of the casting</a:t>
            </a:r>
          </a:p>
          <a:p>
            <a:pPr>
              <a:spcBef>
                <a:spcPct val="50000"/>
              </a:spcBef>
            </a:pPr>
            <a:r>
              <a:rPr lang="en-US"/>
              <a:t>Avoid the hot spot from the middle of the junction by Mr&gt;2Mc </a:t>
            </a:r>
          </a:p>
          <a:p>
            <a:pPr>
              <a:spcBef>
                <a:spcPct val="50000"/>
              </a:spcBef>
            </a:pPr>
            <a:r>
              <a:rPr lang="en-US"/>
              <a:t>Provide spherical shape at the base to save metal in riser.</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304800" y="61913"/>
            <a:ext cx="4114800" cy="461665"/>
          </a:xfrm>
          <a:prstGeom prst="rect">
            <a:avLst/>
          </a:prstGeom>
          <a:noFill/>
          <a:ln w="9525">
            <a:noFill/>
            <a:miter lim="800000"/>
            <a:headEnd/>
            <a:tailEnd/>
          </a:ln>
        </p:spPr>
        <p:txBody>
          <a:bodyPr wrap="square">
            <a:spAutoFit/>
          </a:bodyPr>
          <a:lstStyle/>
          <a:p>
            <a:pPr>
              <a:spcBef>
                <a:spcPct val="50000"/>
              </a:spcBef>
            </a:pPr>
            <a:r>
              <a:rPr lang="en-US" dirty="0" smtClean="0"/>
              <a:t>Rule-6:Pressure </a:t>
            </a:r>
            <a:r>
              <a:rPr lang="en-US" dirty="0"/>
              <a:t>requirement</a:t>
            </a:r>
          </a:p>
        </p:txBody>
      </p:sp>
      <p:pic>
        <p:nvPicPr>
          <p:cNvPr id="47107" name="Picture 5"/>
          <p:cNvPicPr>
            <a:picLocks noChangeAspect="1" noChangeArrowheads="1"/>
          </p:cNvPicPr>
          <p:nvPr/>
        </p:nvPicPr>
        <p:blipFill>
          <a:blip r:embed="rId2"/>
          <a:srcRect/>
          <a:stretch>
            <a:fillRect/>
          </a:stretch>
        </p:blipFill>
        <p:spPr bwMode="auto">
          <a:xfrm>
            <a:off x="685800" y="2162175"/>
            <a:ext cx="2667000" cy="2584450"/>
          </a:xfrm>
          <a:prstGeom prst="rect">
            <a:avLst/>
          </a:prstGeom>
          <a:noFill/>
          <a:ln w="9525">
            <a:noFill/>
            <a:miter lim="800000"/>
            <a:headEnd/>
            <a:tailEnd/>
          </a:ln>
        </p:spPr>
      </p:pic>
      <p:pic>
        <p:nvPicPr>
          <p:cNvPr id="47108" name="Picture 6"/>
          <p:cNvPicPr>
            <a:picLocks noChangeAspect="1" noChangeArrowheads="1"/>
          </p:cNvPicPr>
          <p:nvPr/>
        </p:nvPicPr>
        <p:blipFill>
          <a:blip r:embed="rId3"/>
          <a:srcRect/>
          <a:stretch>
            <a:fillRect/>
          </a:stretch>
        </p:blipFill>
        <p:spPr bwMode="auto">
          <a:xfrm>
            <a:off x="381000" y="571500"/>
            <a:ext cx="3276600" cy="1473200"/>
          </a:xfrm>
          <a:prstGeom prst="rect">
            <a:avLst/>
          </a:prstGeom>
          <a:noFill/>
          <a:ln w="9525">
            <a:noFill/>
            <a:miter lim="800000"/>
            <a:headEnd/>
            <a:tailEnd/>
          </a:ln>
        </p:spPr>
      </p:pic>
      <p:pic>
        <p:nvPicPr>
          <p:cNvPr id="47109" name="Picture 7" descr="riserdesign3"/>
          <p:cNvPicPr>
            <a:picLocks noChangeAspect="1" noChangeArrowheads="1"/>
          </p:cNvPicPr>
          <p:nvPr/>
        </p:nvPicPr>
        <p:blipFill>
          <a:blip r:embed="rId4"/>
          <a:srcRect/>
          <a:stretch>
            <a:fillRect/>
          </a:stretch>
        </p:blipFill>
        <p:spPr bwMode="auto">
          <a:xfrm>
            <a:off x="4038600" y="228600"/>
            <a:ext cx="5105400" cy="4700588"/>
          </a:xfrm>
          <a:prstGeom prst="rect">
            <a:avLst/>
          </a:prstGeom>
          <a:noFill/>
          <a:ln w="9525">
            <a:noFill/>
            <a:miter lim="800000"/>
            <a:headEnd/>
            <a:tailEnd/>
          </a:ln>
        </p:spPr>
      </p:pic>
      <p:sp>
        <p:nvSpPr>
          <p:cNvPr id="47110" name="Text Box 8"/>
          <p:cNvSpPr txBox="1">
            <a:spLocks noChangeArrowheads="1"/>
          </p:cNvSpPr>
          <p:nvPr/>
        </p:nvSpPr>
        <p:spPr bwMode="auto">
          <a:xfrm>
            <a:off x="173038" y="4937125"/>
            <a:ext cx="8763000" cy="1006475"/>
          </a:xfrm>
          <a:prstGeom prst="rect">
            <a:avLst/>
          </a:prstGeom>
          <a:noFill/>
          <a:ln w="9525">
            <a:noFill/>
            <a:miter lim="800000"/>
            <a:headEnd/>
            <a:tailEnd/>
          </a:ln>
        </p:spPr>
        <p:txBody>
          <a:bodyPr>
            <a:spAutoFit/>
          </a:bodyPr>
          <a:lstStyle/>
          <a:p>
            <a:pPr>
              <a:spcBef>
                <a:spcPct val="50000"/>
              </a:spcBef>
            </a:pPr>
            <a:r>
              <a:rPr lang="en-US" sz="2000" dirty="0">
                <a:latin typeface="Arial Narrow" pitchFamily="34" charset="0"/>
              </a:rPr>
              <a:t>Casting with blind feeder should be correctly vented out using William’s core</a:t>
            </a:r>
          </a:p>
          <a:p>
            <a:r>
              <a:rPr lang="en-US" sz="2000" dirty="0">
                <a:latin typeface="Arial Narrow" pitchFamily="34" charset="0"/>
              </a:rPr>
              <a:t>Liquid level (pressure head) in the feeder to be sufficient to drive feeding to top section in the casting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0434" name="Picture 2"/>
          <p:cNvPicPr>
            <a:picLocks noChangeAspect="1" noChangeArrowheads="1"/>
          </p:cNvPicPr>
          <p:nvPr/>
        </p:nvPicPr>
        <p:blipFill>
          <a:blip r:embed="rId3"/>
          <a:srcRect/>
          <a:stretch>
            <a:fillRect/>
          </a:stretch>
        </p:blipFill>
        <p:spPr bwMode="auto">
          <a:xfrm>
            <a:off x="0" y="384175"/>
            <a:ext cx="9144000" cy="1978025"/>
          </a:xfrm>
          <a:prstGeom prst="rect">
            <a:avLst/>
          </a:prstGeom>
          <a:noFill/>
          <a:ln w="9525">
            <a:noFill/>
            <a:miter lim="800000"/>
            <a:headEnd/>
            <a:tailEnd/>
          </a:ln>
        </p:spPr>
      </p:pic>
      <p:pic>
        <p:nvPicPr>
          <p:cNvPr id="530435" name="Picture 3"/>
          <p:cNvPicPr>
            <a:picLocks noChangeAspect="1" noChangeArrowheads="1"/>
          </p:cNvPicPr>
          <p:nvPr/>
        </p:nvPicPr>
        <p:blipFill>
          <a:blip r:embed="rId4"/>
          <a:srcRect/>
          <a:stretch>
            <a:fillRect/>
          </a:stretch>
        </p:blipFill>
        <p:spPr bwMode="auto">
          <a:xfrm>
            <a:off x="4191000" y="2362200"/>
            <a:ext cx="3276600" cy="430213"/>
          </a:xfrm>
          <a:prstGeom prst="rect">
            <a:avLst/>
          </a:prstGeom>
          <a:noFill/>
          <a:ln w="9525">
            <a:noFill/>
            <a:miter lim="800000"/>
            <a:headEnd/>
            <a:tailEnd/>
          </a:ln>
        </p:spPr>
      </p:pic>
      <p:sp>
        <p:nvSpPr>
          <p:cNvPr id="530436" name="Text Box 4"/>
          <p:cNvSpPr txBox="1">
            <a:spLocks noChangeArrowheads="1"/>
          </p:cNvSpPr>
          <p:nvPr/>
        </p:nvSpPr>
        <p:spPr bwMode="auto">
          <a:xfrm>
            <a:off x="228600" y="2362200"/>
            <a:ext cx="4191000" cy="457200"/>
          </a:xfrm>
          <a:prstGeom prst="rect">
            <a:avLst/>
          </a:prstGeom>
          <a:noFill/>
          <a:ln w="9525">
            <a:noFill/>
            <a:miter lim="800000"/>
            <a:headEnd/>
            <a:tailEnd/>
          </a:ln>
        </p:spPr>
        <p:txBody>
          <a:bodyPr>
            <a:spAutoFit/>
          </a:bodyPr>
          <a:lstStyle/>
          <a:p>
            <a:pPr>
              <a:spcBef>
                <a:spcPct val="50000"/>
              </a:spcBef>
            </a:pPr>
            <a:r>
              <a:rPr lang="en-US"/>
              <a:t>Riser size with Mr=1.1Mc</a:t>
            </a:r>
          </a:p>
        </p:txBody>
      </p:sp>
      <p:pic>
        <p:nvPicPr>
          <p:cNvPr id="530437" name="Picture 5"/>
          <p:cNvPicPr>
            <a:picLocks noChangeAspect="1" noChangeArrowheads="1"/>
          </p:cNvPicPr>
          <p:nvPr/>
        </p:nvPicPr>
        <p:blipFill>
          <a:blip r:embed="rId5"/>
          <a:srcRect/>
          <a:stretch>
            <a:fillRect/>
          </a:stretch>
        </p:blipFill>
        <p:spPr bwMode="auto">
          <a:xfrm>
            <a:off x="304800" y="2762250"/>
            <a:ext cx="8610600" cy="4095750"/>
          </a:xfrm>
          <a:prstGeom prst="rect">
            <a:avLst/>
          </a:prstGeom>
          <a:noFill/>
          <a:ln w="9525">
            <a:noFill/>
            <a:miter lim="800000"/>
            <a:headEnd/>
            <a:tailEnd/>
          </a:ln>
        </p:spPr>
      </p:pic>
      <p:pic>
        <p:nvPicPr>
          <p:cNvPr id="530438" name="Picture 6"/>
          <p:cNvPicPr>
            <a:picLocks noChangeAspect="1" noChangeArrowheads="1"/>
          </p:cNvPicPr>
          <p:nvPr/>
        </p:nvPicPr>
        <p:blipFill>
          <a:blip r:embed="rId6"/>
          <a:srcRect/>
          <a:stretch>
            <a:fillRect/>
          </a:stretch>
        </p:blipFill>
        <p:spPr bwMode="auto">
          <a:xfrm>
            <a:off x="381000" y="3581400"/>
            <a:ext cx="1676400" cy="454025"/>
          </a:xfrm>
          <a:prstGeom prst="rect">
            <a:avLst/>
          </a:prstGeom>
          <a:noFill/>
          <a:ln w="9525">
            <a:noFill/>
            <a:miter lim="800000"/>
            <a:headEnd/>
            <a:tailEnd/>
          </a:ln>
        </p:spPr>
      </p:pic>
      <p:pic>
        <p:nvPicPr>
          <p:cNvPr id="530439" name="Picture 7"/>
          <p:cNvPicPr>
            <a:picLocks noChangeAspect="1" noChangeArrowheads="1"/>
          </p:cNvPicPr>
          <p:nvPr/>
        </p:nvPicPr>
        <p:blipFill>
          <a:blip r:embed="rId7"/>
          <a:srcRect/>
          <a:stretch>
            <a:fillRect/>
          </a:stretch>
        </p:blipFill>
        <p:spPr bwMode="auto">
          <a:xfrm>
            <a:off x="381000" y="4114800"/>
            <a:ext cx="1371600" cy="420688"/>
          </a:xfrm>
          <a:prstGeom prst="rect">
            <a:avLst/>
          </a:prstGeom>
          <a:noFill/>
          <a:ln w="9525">
            <a:noFill/>
            <a:miter lim="800000"/>
            <a:headEnd/>
            <a:tailEnd/>
          </a:ln>
        </p:spPr>
      </p:pic>
      <p:pic>
        <p:nvPicPr>
          <p:cNvPr id="530440" name="Picture 8"/>
          <p:cNvPicPr>
            <a:picLocks noChangeAspect="1" noChangeArrowheads="1"/>
          </p:cNvPicPr>
          <p:nvPr/>
        </p:nvPicPr>
        <p:blipFill>
          <a:blip r:embed="rId8"/>
          <a:srcRect/>
          <a:stretch>
            <a:fillRect/>
          </a:stretch>
        </p:blipFill>
        <p:spPr bwMode="auto">
          <a:xfrm>
            <a:off x="2286000" y="4038600"/>
            <a:ext cx="5791200" cy="571500"/>
          </a:xfrm>
          <a:prstGeom prst="rect">
            <a:avLst/>
          </a:prstGeom>
          <a:noFill/>
          <a:ln w="9525">
            <a:noFill/>
            <a:miter lim="800000"/>
            <a:headEnd/>
            <a:tailEnd/>
          </a:ln>
        </p:spPr>
      </p:pic>
      <p:sp>
        <p:nvSpPr>
          <p:cNvPr id="48137" name="Text Box 9"/>
          <p:cNvSpPr txBox="1">
            <a:spLocks noChangeArrowheads="1"/>
          </p:cNvSpPr>
          <p:nvPr/>
        </p:nvSpPr>
        <p:spPr bwMode="auto">
          <a:xfrm>
            <a:off x="128588" y="119063"/>
            <a:ext cx="4114800" cy="457200"/>
          </a:xfrm>
          <a:prstGeom prst="rect">
            <a:avLst/>
          </a:prstGeom>
          <a:noFill/>
          <a:ln w="9525">
            <a:noFill/>
            <a:miter lim="800000"/>
            <a:headEnd/>
            <a:tailEnd/>
          </a:ln>
        </p:spPr>
        <p:txBody>
          <a:bodyPr>
            <a:spAutoFit/>
          </a:bodyPr>
          <a:lstStyle/>
          <a:p>
            <a:pPr>
              <a:spcBef>
                <a:spcPct val="50000"/>
              </a:spcBef>
            </a:pPr>
            <a:r>
              <a:rPr lang="en-US" dirty="0" smtClean="0"/>
              <a:t>Rule-7: Temperature </a:t>
            </a:r>
            <a:r>
              <a:rPr lang="en-US" dirty="0"/>
              <a:t>gradient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0434"/>
                                        </p:tgtEl>
                                        <p:attrNameLst>
                                          <p:attrName>style.visibility</p:attrName>
                                        </p:attrNameLst>
                                      </p:cBhvr>
                                      <p:to>
                                        <p:strVal val="visible"/>
                                      </p:to>
                                    </p:set>
                                    <p:animEffect transition="in" filter="blinds(horizontal)">
                                      <p:cBhvr>
                                        <p:cTn id="7" dur="500"/>
                                        <p:tgtEl>
                                          <p:spTgt spid="5304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0436"/>
                                        </p:tgtEl>
                                        <p:attrNameLst>
                                          <p:attrName>style.visibility</p:attrName>
                                        </p:attrNameLst>
                                      </p:cBhvr>
                                      <p:to>
                                        <p:strVal val="visible"/>
                                      </p:to>
                                    </p:set>
                                    <p:animEffect transition="in" filter="blinds(horizontal)">
                                      <p:cBhvr>
                                        <p:cTn id="12" dur="500"/>
                                        <p:tgtEl>
                                          <p:spTgt spid="530436"/>
                                        </p:tgtEl>
                                      </p:cBhvr>
                                    </p:animEffect>
                                  </p:childTnLst>
                                </p:cTn>
                              </p:par>
                              <p:par>
                                <p:cTn id="13" presetID="3" presetClass="entr" presetSubtype="10" fill="hold" nodeType="withEffect">
                                  <p:stCondLst>
                                    <p:cond delay="0"/>
                                  </p:stCondLst>
                                  <p:childTnLst>
                                    <p:set>
                                      <p:cBhvr>
                                        <p:cTn id="14" dur="1" fill="hold">
                                          <p:stCondLst>
                                            <p:cond delay="0"/>
                                          </p:stCondLst>
                                        </p:cTn>
                                        <p:tgtEl>
                                          <p:spTgt spid="530435"/>
                                        </p:tgtEl>
                                        <p:attrNameLst>
                                          <p:attrName>style.visibility</p:attrName>
                                        </p:attrNameLst>
                                      </p:cBhvr>
                                      <p:to>
                                        <p:strVal val="visible"/>
                                      </p:to>
                                    </p:set>
                                    <p:animEffect transition="in" filter="blinds(horizontal)">
                                      <p:cBhvr>
                                        <p:cTn id="15" dur="500"/>
                                        <p:tgtEl>
                                          <p:spTgt spid="53043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30437"/>
                                        </p:tgtEl>
                                        <p:attrNameLst>
                                          <p:attrName>style.visibility</p:attrName>
                                        </p:attrNameLst>
                                      </p:cBhvr>
                                      <p:to>
                                        <p:strVal val="visible"/>
                                      </p:to>
                                    </p:set>
                                    <p:animEffect transition="in" filter="blinds(horizontal)">
                                      <p:cBhvr>
                                        <p:cTn id="20" dur="500"/>
                                        <p:tgtEl>
                                          <p:spTgt spid="53043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30438"/>
                                        </p:tgtEl>
                                        <p:attrNameLst>
                                          <p:attrName>style.visibility</p:attrName>
                                        </p:attrNameLst>
                                      </p:cBhvr>
                                      <p:to>
                                        <p:strVal val="visible"/>
                                      </p:to>
                                    </p:set>
                                    <p:animEffect transition="in" filter="blinds(horizontal)">
                                      <p:cBhvr>
                                        <p:cTn id="25" dur="500"/>
                                        <p:tgtEl>
                                          <p:spTgt spid="530438"/>
                                        </p:tgtEl>
                                      </p:cBhvr>
                                    </p:animEffect>
                                  </p:childTnLst>
                                </p:cTn>
                              </p:par>
                              <p:par>
                                <p:cTn id="26" presetID="3" presetClass="entr" presetSubtype="10" fill="hold" nodeType="withEffect">
                                  <p:stCondLst>
                                    <p:cond delay="0"/>
                                  </p:stCondLst>
                                  <p:childTnLst>
                                    <p:set>
                                      <p:cBhvr>
                                        <p:cTn id="27" dur="1" fill="hold">
                                          <p:stCondLst>
                                            <p:cond delay="0"/>
                                          </p:stCondLst>
                                        </p:cTn>
                                        <p:tgtEl>
                                          <p:spTgt spid="530439"/>
                                        </p:tgtEl>
                                        <p:attrNameLst>
                                          <p:attrName>style.visibility</p:attrName>
                                        </p:attrNameLst>
                                      </p:cBhvr>
                                      <p:to>
                                        <p:strVal val="visible"/>
                                      </p:to>
                                    </p:set>
                                    <p:animEffect transition="in" filter="blinds(horizontal)">
                                      <p:cBhvr>
                                        <p:cTn id="28" dur="500"/>
                                        <p:tgtEl>
                                          <p:spTgt spid="530439"/>
                                        </p:tgtEl>
                                      </p:cBhvr>
                                    </p:animEffect>
                                  </p:childTnLst>
                                </p:cTn>
                              </p:par>
                              <p:par>
                                <p:cTn id="29" presetID="3" presetClass="entr" presetSubtype="10" fill="hold" nodeType="withEffect">
                                  <p:stCondLst>
                                    <p:cond delay="0"/>
                                  </p:stCondLst>
                                  <p:childTnLst>
                                    <p:set>
                                      <p:cBhvr>
                                        <p:cTn id="30" dur="1" fill="hold">
                                          <p:stCondLst>
                                            <p:cond delay="0"/>
                                          </p:stCondLst>
                                        </p:cTn>
                                        <p:tgtEl>
                                          <p:spTgt spid="530440"/>
                                        </p:tgtEl>
                                        <p:attrNameLst>
                                          <p:attrName>style.visibility</p:attrName>
                                        </p:attrNameLst>
                                      </p:cBhvr>
                                      <p:to>
                                        <p:strVal val="visible"/>
                                      </p:to>
                                    </p:set>
                                    <p:animEffect transition="in" filter="blinds(horizontal)">
                                      <p:cBhvr>
                                        <p:cTn id="31" dur="500"/>
                                        <p:tgtEl>
                                          <p:spTgt spid="530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p:cNvSpPr txBox="1">
            <a:spLocks noChangeArrowheads="1"/>
          </p:cNvSpPr>
          <p:nvPr/>
        </p:nvSpPr>
        <p:spPr bwMode="auto">
          <a:xfrm>
            <a:off x="381000" y="457200"/>
            <a:ext cx="8229600" cy="1917700"/>
          </a:xfrm>
          <a:prstGeom prst="rect">
            <a:avLst/>
          </a:prstGeom>
          <a:noFill/>
          <a:ln w="9525">
            <a:noFill/>
            <a:miter lim="800000"/>
            <a:headEnd/>
            <a:tailEnd/>
          </a:ln>
        </p:spPr>
        <p:txBody>
          <a:bodyPr>
            <a:spAutoFit/>
          </a:bodyPr>
          <a:lstStyle/>
          <a:p>
            <a:pPr>
              <a:spcBef>
                <a:spcPct val="50000"/>
              </a:spcBef>
            </a:pPr>
            <a:r>
              <a:rPr lang="en-US" dirty="0"/>
              <a:t>Q. Design a cylindrical riser with a height equal to twice its diameter that will compensate for shrinkage in a 2 cmX8 cmX16 cm casting. Note that (</a:t>
            </a:r>
            <a:r>
              <a:rPr lang="en-US" dirty="0" err="1"/>
              <a:t>i</a:t>
            </a:r>
            <a:r>
              <a:rPr lang="en-US" dirty="0"/>
              <a:t>) the riser should take 25 % larger time to solidify than casting (ii) the feeder efficiency is 15% and the shrinkage coefficient is 2%.</a:t>
            </a:r>
          </a:p>
        </p:txBody>
      </p:sp>
      <p:pic>
        <p:nvPicPr>
          <p:cNvPr id="49155" name="Picture 5"/>
          <p:cNvPicPr>
            <a:picLocks noChangeAspect="1" noChangeArrowheads="1"/>
          </p:cNvPicPr>
          <p:nvPr/>
        </p:nvPicPr>
        <p:blipFill>
          <a:blip r:embed="rId2"/>
          <a:srcRect/>
          <a:stretch>
            <a:fillRect/>
          </a:stretch>
        </p:blipFill>
        <p:spPr bwMode="auto">
          <a:xfrm>
            <a:off x="5867400" y="2743200"/>
            <a:ext cx="2971800" cy="2919413"/>
          </a:xfrm>
          <a:prstGeom prst="rect">
            <a:avLst/>
          </a:prstGeom>
          <a:noFill/>
          <a:ln w="9525">
            <a:noFill/>
            <a:miter lim="800000"/>
            <a:headEnd/>
            <a:tailEnd/>
          </a:ln>
        </p:spPr>
      </p:pic>
      <p:sp>
        <p:nvSpPr>
          <p:cNvPr id="49156" name="Text Box 6"/>
          <p:cNvSpPr txBox="1">
            <a:spLocks noChangeArrowheads="1"/>
          </p:cNvSpPr>
          <p:nvPr/>
        </p:nvSpPr>
        <p:spPr bwMode="auto">
          <a:xfrm>
            <a:off x="381000" y="2743200"/>
            <a:ext cx="5562600" cy="1917700"/>
          </a:xfrm>
          <a:prstGeom prst="rect">
            <a:avLst/>
          </a:prstGeom>
          <a:noFill/>
          <a:ln w="9525">
            <a:noFill/>
            <a:miter lim="800000"/>
            <a:headEnd/>
            <a:tailEnd/>
          </a:ln>
        </p:spPr>
        <p:txBody>
          <a:bodyPr>
            <a:spAutoFit/>
          </a:bodyPr>
          <a:lstStyle/>
          <a:p>
            <a:pPr>
              <a:spcBef>
                <a:spcPct val="50000"/>
              </a:spcBef>
            </a:pPr>
            <a:r>
              <a:rPr lang="en-US"/>
              <a:t>Q. Shows cylindrical riser attached to a casting. Compare the solidification times for each casting section and the riser and determine whether the riser will be effective.</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a:blip r:embed="rId2"/>
          <a:srcRect/>
          <a:stretch>
            <a:fillRect/>
          </a:stretch>
        </p:blipFill>
        <p:spPr bwMode="auto">
          <a:xfrm>
            <a:off x="5562600" y="292100"/>
            <a:ext cx="3333750" cy="2070100"/>
          </a:xfrm>
          <a:prstGeom prst="rect">
            <a:avLst/>
          </a:prstGeom>
          <a:noFill/>
          <a:ln w="9525">
            <a:noFill/>
            <a:miter lim="800000"/>
            <a:headEnd/>
            <a:tailEnd/>
          </a:ln>
        </p:spPr>
      </p:pic>
      <p:sp>
        <p:nvSpPr>
          <p:cNvPr id="50179" name="Text Box 5"/>
          <p:cNvSpPr txBox="1">
            <a:spLocks noChangeArrowheads="1"/>
          </p:cNvSpPr>
          <p:nvPr/>
        </p:nvSpPr>
        <p:spPr bwMode="auto">
          <a:xfrm>
            <a:off x="304800" y="381000"/>
            <a:ext cx="5181600" cy="1917700"/>
          </a:xfrm>
          <a:prstGeom prst="rect">
            <a:avLst/>
          </a:prstGeom>
          <a:noFill/>
          <a:ln w="9525">
            <a:noFill/>
            <a:miter lim="800000"/>
            <a:headEnd/>
            <a:tailEnd/>
          </a:ln>
        </p:spPr>
        <p:txBody>
          <a:bodyPr>
            <a:spAutoFit/>
          </a:bodyPr>
          <a:lstStyle/>
          <a:p>
            <a:pPr>
              <a:spcBef>
                <a:spcPct val="50000"/>
              </a:spcBef>
            </a:pPr>
            <a:r>
              <a:rPr lang="en-US"/>
              <a:t>Q. Shows a cylindrical riser attached to a casting. Compare the solidification times for each casting section and the riser and determine whether the riser will be effective</a:t>
            </a:r>
          </a:p>
        </p:txBody>
      </p:sp>
      <p:pic>
        <p:nvPicPr>
          <p:cNvPr id="50180" name="Picture 6"/>
          <p:cNvPicPr>
            <a:picLocks noChangeAspect="1" noChangeArrowheads="1"/>
          </p:cNvPicPr>
          <p:nvPr/>
        </p:nvPicPr>
        <p:blipFill>
          <a:blip r:embed="rId3"/>
          <a:srcRect/>
          <a:stretch>
            <a:fillRect/>
          </a:stretch>
        </p:blipFill>
        <p:spPr bwMode="auto">
          <a:xfrm>
            <a:off x="5638800" y="2895600"/>
            <a:ext cx="3228975" cy="2368550"/>
          </a:xfrm>
          <a:prstGeom prst="rect">
            <a:avLst/>
          </a:prstGeom>
          <a:noFill/>
          <a:ln w="9525">
            <a:noFill/>
            <a:miter lim="800000"/>
            <a:headEnd/>
            <a:tailEnd/>
          </a:ln>
        </p:spPr>
      </p:pic>
      <p:sp>
        <p:nvSpPr>
          <p:cNvPr id="50181" name="Text Box 7"/>
          <p:cNvSpPr txBox="1">
            <a:spLocks noChangeArrowheads="1"/>
          </p:cNvSpPr>
          <p:nvPr/>
        </p:nvSpPr>
        <p:spPr bwMode="auto">
          <a:xfrm>
            <a:off x="304800" y="2819400"/>
            <a:ext cx="5334000" cy="3013075"/>
          </a:xfrm>
          <a:prstGeom prst="rect">
            <a:avLst/>
          </a:prstGeom>
          <a:noFill/>
          <a:ln w="9525">
            <a:noFill/>
            <a:miter lim="800000"/>
            <a:headEnd/>
            <a:tailEnd/>
          </a:ln>
        </p:spPr>
        <p:txBody>
          <a:bodyPr>
            <a:spAutoFit/>
          </a:bodyPr>
          <a:lstStyle/>
          <a:p>
            <a:pPr>
              <a:spcBef>
                <a:spcPct val="50000"/>
              </a:spcBef>
            </a:pPr>
            <a:r>
              <a:rPr lang="en-US"/>
              <a:t>Q. Design an efficient risering system for casting shown in figure. Be sure to include a sketch of the system along with appropriate dimensions. Note that (i) the riser should take 25 % larger time to solidify than casting (ii) the feeder efficiency is 15% and the shrinkage coefficient is 2%.</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76200" y="30163"/>
            <a:ext cx="2438400" cy="579437"/>
          </a:xfrm>
          <a:prstGeom prst="rect">
            <a:avLst/>
          </a:prstGeom>
          <a:noFill/>
          <a:ln w="9525">
            <a:noFill/>
            <a:miter lim="800000"/>
            <a:headEnd/>
            <a:tailEnd/>
          </a:ln>
        </p:spPr>
        <p:txBody>
          <a:bodyPr>
            <a:spAutoFit/>
          </a:bodyPr>
          <a:lstStyle/>
          <a:p>
            <a:pPr>
              <a:spcBef>
                <a:spcPct val="50000"/>
              </a:spcBef>
            </a:pPr>
            <a:r>
              <a:rPr lang="en-US" sz="3200">
                <a:latin typeface="Arial Narrow" pitchFamily="34" charset="0"/>
              </a:rPr>
              <a:t>Gating system</a:t>
            </a:r>
          </a:p>
        </p:txBody>
      </p:sp>
      <p:pic>
        <p:nvPicPr>
          <p:cNvPr id="13315" name="Picture 3" descr="fig"/>
          <p:cNvPicPr>
            <a:picLocks noChangeAspect="1" noChangeArrowheads="1"/>
          </p:cNvPicPr>
          <p:nvPr/>
        </p:nvPicPr>
        <p:blipFill>
          <a:blip r:embed="rId3"/>
          <a:srcRect r="-12865"/>
          <a:stretch>
            <a:fillRect/>
          </a:stretch>
        </p:blipFill>
        <p:spPr bwMode="auto">
          <a:xfrm>
            <a:off x="228600" y="1447800"/>
            <a:ext cx="5562600" cy="3886200"/>
          </a:xfrm>
          <a:prstGeom prst="rect">
            <a:avLst/>
          </a:prstGeom>
          <a:noFill/>
          <a:ln w="9525">
            <a:noFill/>
            <a:miter lim="800000"/>
            <a:headEnd/>
            <a:tailEnd/>
          </a:ln>
        </p:spPr>
      </p:pic>
      <p:sp>
        <p:nvSpPr>
          <p:cNvPr id="13316" name="Text Box 4"/>
          <p:cNvSpPr txBox="1">
            <a:spLocks noChangeArrowheads="1"/>
          </p:cNvSpPr>
          <p:nvPr/>
        </p:nvSpPr>
        <p:spPr bwMode="auto">
          <a:xfrm>
            <a:off x="228600" y="396875"/>
            <a:ext cx="8610600" cy="822325"/>
          </a:xfrm>
          <a:prstGeom prst="rect">
            <a:avLst/>
          </a:prstGeom>
          <a:noFill/>
          <a:ln w="9525">
            <a:noFill/>
            <a:miter lim="800000"/>
            <a:headEnd/>
            <a:tailEnd/>
          </a:ln>
        </p:spPr>
        <p:txBody>
          <a:bodyPr>
            <a:spAutoFit/>
          </a:bodyPr>
          <a:lstStyle/>
          <a:p>
            <a:pPr>
              <a:spcBef>
                <a:spcPct val="50000"/>
              </a:spcBef>
            </a:pPr>
            <a:r>
              <a:rPr lang="en-US"/>
              <a:t>The elements of the basic common gating system are the pouring basin, downsprue, sprue well, the runner, and ingates. </a:t>
            </a:r>
          </a:p>
        </p:txBody>
      </p:sp>
      <p:sp>
        <p:nvSpPr>
          <p:cNvPr id="13317" name="Text Box 6"/>
          <p:cNvSpPr txBox="1">
            <a:spLocks noChangeArrowheads="1"/>
          </p:cNvSpPr>
          <p:nvPr/>
        </p:nvSpPr>
        <p:spPr bwMode="auto">
          <a:xfrm>
            <a:off x="5257800" y="1143000"/>
            <a:ext cx="3200400" cy="2225675"/>
          </a:xfrm>
          <a:prstGeom prst="rect">
            <a:avLst/>
          </a:prstGeom>
          <a:noFill/>
          <a:ln w="9525">
            <a:noFill/>
            <a:miter lim="800000"/>
            <a:headEnd/>
            <a:tailEnd/>
          </a:ln>
        </p:spPr>
        <p:txBody>
          <a:bodyPr>
            <a:spAutoFit/>
          </a:bodyPr>
          <a:lstStyle/>
          <a:p>
            <a:r>
              <a:rPr lang="en-US" sz="2000" dirty="0"/>
              <a:t>Depending on the orientation and position, the gating systems are classified as: 1.Horzontal or vertical gating systems</a:t>
            </a:r>
          </a:p>
          <a:p>
            <a:r>
              <a:rPr lang="en-US" sz="2000" dirty="0"/>
              <a:t>2. Top, bottom or </a:t>
            </a:r>
            <a:r>
              <a:rPr lang="en-US" sz="2000" dirty="0" smtClean="0"/>
              <a:t>middle gating </a:t>
            </a:r>
            <a:r>
              <a:rPr lang="en-US" sz="2000" dirty="0"/>
              <a:t>system</a:t>
            </a:r>
          </a:p>
        </p:txBody>
      </p:sp>
      <p:sp>
        <p:nvSpPr>
          <p:cNvPr id="13318" name="Rectangle 7"/>
          <p:cNvSpPr>
            <a:spLocks noChangeArrowheads="1"/>
          </p:cNvSpPr>
          <p:nvPr/>
        </p:nvSpPr>
        <p:spPr bwMode="auto">
          <a:xfrm>
            <a:off x="4824413" y="3429000"/>
            <a:ext cx="4191000" cy="2427288"/>
          </a:xfrm>
          <a:prstGeom prst="rect">
            <a:avLst/>
          </a:prstGeom>
          <a:noFill/>
          <a:ln w="9525">
            <a:noFill/>
            <a:miter lim="800000"/>
            <a:headEnd/>
            <a:tailEnd/>
          </a:ln>
        </p:spPr>
        <p:txBody>
          <a:bodyPr>
            <a:spAutoFit/>
          </a:bodyPr>
          <a:lstStyle/>
          <a:p>
            <a:pPr>
              <a:spcBef>
                <a:spcPct val="50000"/>
              </a:spcBef>
            </a:pPr>
            <a:r>
              <a:rPr lang="en-US" sz="1800" b="1" dirty="0"/>
              <a:t>Attributes for ideal gating </a:t>
            </a:r>
            <a:r>
              <a:rPr lang="en-US" sz="1800" b="1" dirty="0" smtClean="0"/>
              <a:t>system</a:t>
            </a:r>
          </a:p>
          <a:p>
            <a:pPr>
              <a:spcBef>
                <a:spcPct val="50000"/>
              </a:spcBef>
              <a:buFont typeface="Wingdings" pitchFamily="2" charset="2"/>
              <a:buChar char="Ø"/>
            </a:pPr>
            <a:r>
              <a:rPr lang="en-US" sz="1800" smtClean="0"/>
              <a:t>The gating system should be capable of preventing refractory particles, oxides and sand particles (from the mold) from reaching the mold cavity. Use of pouring cup, dam, relief sprue, skim bob, strainer, splash core, runner extension etc in the gating system.</a:t>
            </a:r>
            <a:endParaRPr lang="en-US" sz="18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srcRect/>
          <a:stretch>
            <a:fillRect/>
          </a:stretch>
        </p:blipFill>
        <p:spPr bwMode="auto">
          <a:xfrm>
            <a:off x="0" y="609600"/>
            <a:ext cx="4648200" cy="1450975"/>
          </a:xfrm>
          <a:prstGeom prst="rect">
            <a:avLst/>
          </a:prstGeom>
          <a:noFill/>
          <a:ln w="9525">
            <a:noFill/>
            <a:miter lim="800000"/>
            <a:headEnd/>
            <a:tailEnd/>
          </a:ln>
        </p:spPr>
      </p:pic>
      <p:pic>
        <p:nvPicPr>
          <p:cNvPr id="14339" name="Picture 3"/>
          <p:cNvPicPr>
            <a:picLocks noChangeAspect="1" noChangeArrowheads="1"/>
          </p:cNvPicPr>
          <p:nvPr/>
        </p:nvPicPr>
        <p:blipFill>
          <a:blip r:embed="rId4"/>
          <a:srcRect/>
          <a:stretch>
            <a:fillRect/>
          </a:stretch>
        </p:blipFill>
        <p:spPr bwMode="auto">
          <a:xfrm>
            <a:off x="0" y="2133600"/>
            <a:ext cx="4800600" cy="1614488"/>
          </a:xfrm>
          <a:prstGeom prst="rect">
            <a:avLst/>
          </a:prstGeom>
          <a:noFill/>
          <a:ln w="9525">
            <a:noFill/>
            <a:miter lim="800000"/>
            <a:headEnd/>
            <a:tailEnd/>
          </a:ln>
        </p:spPr>
      </p:pic>
      <p:pic>
        <p:nvPicPr>
          <p:cNvPr id="14340" name="Picture 4"/>
          <p:cNvPicPr>
            <a:picLocks noChangeAspect="1" noChangeArrowheads="1"/>
          </p:cNvPicPr>
          <p:nvPr/>
        </p:nvPicPr>
        <p:blipFill>
          <a:blip r:embed="rId5"/>
          <a:srcRect/>
          <a:stretch>
            <a:fillRect/>
          </a:stretch>
        </p:blipFill>
        <p:spPr bwMode="auto">
          <a:xfrm>
            <a:off x="0" y="3810000"/>
            <a:ext cx="5067300" cy="2047875"/>
          </a:xfrm>
          <a:prstGeom prst="rect">
            <a:avLst/>
          </a:prstGeom>
          <a:noFill/>
          <a:ln w="9525">
            <a:noFill/>
            <a:miter lim="800000"/>
            <a:headEnd/>
            <a:tailEnd/>
          </a:ln>
        </p:spPr>
      </p:pic>
      <p:sp>
        <p:nvSpPr>
          <p:cNvPr id="14341" name="Text Box 5"/>
          <p:cNvSpPr txBox="1">
            <a:spLocks noChangeArrowheads="1"/>
          </p:cNvSpPr>
          <p:nvPr/>
        </p:nvSpPr>
        <p:spPr bwMode="auto">
          <a:xfrm>
            <a:off x="0" y="0"/>
            <a:ext cx="2438400" cy="519113"/>
          </a:xfrm>
          <a:prstGeom prst="rect">
            <a:avLst/>
          </a:prstGeom>
          <a:noFill/>
          <a:ln w="9525">
            <a:noFill/>
            <a:miter lim="800000"/>
            <a:headEnd/>
            <a:tailEnd/>
          </a:ln>
        </p:spPr>
        <p:txBody>
          <a:bodyPr>
            <a:spAutoFit/>
          </a:bodyPr>
          <a:lstStyle/>
          <a:p>
            <a:pPr>
              <a:spcBef>
                <a:spcPct val="50000"/>
              </a:spcBef>
            </a:pPr>
            <a:r>
              <a:rPr lang="en-US" sz="2800" dirty="0">
                <a:latin typeface="Arial Narrow" pitchFamily="34" charset="0"/>
              </a:rPr>
              <a:t>parting gates</a:t>
            </a:r>
          </a:p>
        </p:txBody>
      </p:sp>
      <p:pic>
        <p:nvPicPr>
          <p:cNvPr id="14342" name="Picture 6"/>
          <p:cNvPicPr>
            <a:picLocks noChangeAspect="1" noChangeArrowheads="1"/>
          </p:cNvPicPr>
          <p:nvPr/>
        </p:nvPicPr>
        <p:blipFill>
          <a:blip r:embed="rId6"/>
          <a:srcRect/>
          <a:stretch>
            <a:fillRect/>
          </a:stretch>
        </p:blipFill>
        <p:spPr bwMode="auto">
          <a:xfrm>
            <a:off x="4648200" y="0"/>
            <a:ext cx="4495800" cy="1447800"/>
          </a:xfrm>
          <a:prstGeom prst="rect">
            <a:avLst/>
          </a:prstGeom>
          <a:noFill/>
          <a:ln w="9525">
            <a:noFill/>
            <a:miter lim="800000"/>
            <a:headEnd/>
            <a:tailEnd/>
          </a:ln>
        </p:spPr>
      </p:pic>
      <p:pic>
        <p:nvPicPr>
          <p:cNvPr id="14343" name="Picture 7"/>
          <p:cNvPicPr>
            <a:picLocks noChangeAspect="1" noChangeArrowheads="1"/>
          </p:cNvPicPr>
          <p:nvPr/>
        </p:nvPicPr>
        <p:blipFill>
          <a:blip r:embed="rId7"/>
          <a:srcRect/>
          <a:stretch>
            <a:fillRect/>
          </a:stretch>
        </p:blipFill>
        <p:spPr bwMode="auto">
          <a:xfrm>
            <a:off x="4724400" y="1447800"/>
            <a:ext cx="4419600" cy="1439863"/>
          </a:xfrm>
          <a:prstGeom prst="rect">
            <a:avLst/>
          </a:prstGeom>
          <a:noFill/>
          <a:ln w="9525">
            <a:noFill/>
            <a:miter lim="800000"/>
            <a:headEnd/>
            <a:tailEnd/>
          </a:ln>
        </p:spPr>
      </p:pic>
      <p:pic>
        <p:nvPicPr>
          <p:cNvPr id="14344" name="Picture 8"/>
          <p:cNvPicPr>
            <a:picLocks noChangeAspect="1" noChangeArrowheads="1"/>
          </p:cNvPicPr>
          <p:nvPr/>
        </p:nvPicPr>
        <p:blipFill>
          <a:blip r:embed="rId8"/>
          <a:srcRect/>
          <a:stretch>
            <a:fillRect/>
          </a:stretch>
        </p:blipFill>
        <p:spPr bwMode="auto">
          <a:xfrm>
            <a:off x="4800600" y="2819400"/>
            <a:ext cx="4191000" cy="1400175"/>
          </a:xfrm>
          <a:prstGeom prst="rect">
            <a:avLst/>
          </a:prstGeom>
          <a:noFill/>
          <a:ln w="9525">
            <a:noFill/>
            <a:miter lim="800000"/>
            <a:headEnd/>
            <a:tailEnd/>
          </a:ln>
        </p:spPr>
      </p:pic>
      <p:pic>
        <p:nvPicPr>
          <p:cNvPr id="14345" name="Picture 9"/>
          <p:cNvPicPr>
            <a:picLocks noChangeAspect="1" noChangeArrowheads="1"/>
          </p:cNvPicPr>
          <p:nvPr/>
        </p:nvPicPr>
        <p:blipFill>
          <a:blip r:embed="rId9"/>
          <a:srcRect/>
          <a:stretch>
            <a:fillRect/>
          </a:stretch>
        </p:blipFill>
        <p:spPr bwMode="auto">
          <a:xfrm>
            <a:off x="5105400" y="4191000"/>
            <a:ext cx="3581400" cy="1824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ChangeArrowheads="1"/>
          </p:cNvSpPr>
          <p:nvPr/>
        </p:nvSpPr>
        <p:spPr bwMode="auto">
          <a:xfrm>
            <a:off x="609600" y="1922463"/>
            <a:ext cx="8305800" cy="457200"/>
          </a:xfrm>
          <a:prstGeom prst="rect">
            <a:avLst/>
          </a:prstGeom>
          <a:noFill/>
          <a:ln w="9525">
            <a:noFill/>
            <a:miter lim="800000"/>
            <a:headEnd/>
            <a:tailEnd/>
          </a:ln>
        </p:spPr>
        <p:txBody>
          <a:bodyPr>
            <a:spAutoFit/>
          </a:bodyPr>
          <a:lstStyle/>
          <a:p>
            <a:endParaRPr lang="en-US"/>
          </a:p>
        </p:txBody>
      </p:sp>
      <p:sp>
        <p:nvSpPr>
          <p:cNvPr id="5125" name="Rectangle 3"/>
          <p:cNvSpPr>
            <a:spLocks noChangeArrowheads="1"/>
          </p:cNvSpPr>
          <p:nvPr/>
        </p:nvSpPr>
        <p:spPr bwMode="auto">
          <a:xfrm>
            <a:off x="304800" y="304800"/>
            <a:ext cx="7434263" cy="457200"/>
          </a:xfrm>
          <a:prstGeom prst="rect">
            <a:avLst/>
          </a:prstGeom>
          <a:noFill/>
          <a:ln w="9525">
            <a:noFill/>
            <a:miter lim="800000"/>
            <a:headEnd/>
            <a:tailEnd/>
          </a:ln>
        </p:spPr>
        <p:txBody>
          <a:bodyPr wrap="none">
            <a:spAutoFit/>
          </a:bodyPr>
          <a:lstStyle/>
          <a:p>
            <a:pPr>
              <a:spcBef>
                <a:spcPct val="50000"/>
              </a:spcBef>
              <a:buFont typeface="Wingdings" pitchFamily="2" charset="2"/>
              <a:buChar char="Ø"/>
            </a:pPr>
            <a:r>
              <a:rPr lang="en-US"/>
              <a:t>Avoid the entrainment of air or gases in the metal stream.</a:t>
            </a:r>
          </a:p>
        </p:txBody>
      </p:sp>
      <p:graphicFrame>
        <p:nvGraphicFramePr>
          <p:cNvPr id="5122" name="Object 4"/>
          <p:cNvGraphicFramePr>
            <a:graphicFrameLocks noChangeAspect="1"/>
          </p:cNvGraphicFramePr>
          <p:nvPr>
            <p:ph/>
          </p:nvPr>
        </p:nvGraphicFramePr>
        <p:xfrm>
          <a:off x="3429000" y="838200"/>
          <a:ext cx="1676400" cy="898525"/>
        </p:xfrm>
        <a:graphic>
          <a:graphicData uri="http://schemas.openxmlformats.org/presentationml/2006/ole">
            <p:oleObj spid="_x0000_s184322" name="Equation" r:id="rId3" imgW="901309" imgH="482391" progId="Equation.3">
              <p:embed/>
            </p:oleObj>
          </a:graphicData>
        </a:graphic>
      </p:graphicFrame>
      <p:pic>
        <p:nvPicPr>
          <p:cNvPr id="5126" name="Picture 5" descr="photo4"/>
          <p:cNvPicPr>
            <a:picLocks noChangeAspect="1" noChangeArrowheads="1"/>
          </p:cNvPicPr>
          <p:nvPr/>
        </p:nvPicPr>
        <p:blipFill>
          <a:blip r:embed="rId4"/>
          <a:srcRect/>
          <a:stretch>
            <a:fillRect/>
          </a:stretch>
        </p:blipFill>
        <p:spPr bwMode="auto">
          <a:xfrm>
            <a:off x="2438400" y="2139950"/>
            <a:ext cx="3505200" cy="3270250"/>
          </a:xfrm>
          <a:prstGeom prst="rect">
            <a:avLst/>
          </a:prstGeom>
          <a:noFill/>
          <a:ln w="9525">
            <a:noFill/>
            <a:miter lim="800000"/>
            <a:headEnd/>
            <a:tailEnd/>
          </a:ln>
        </p:spPr>
      </p:pic>
      <p:sp>
        <p:nvSpPr>
          <p:cNvPr id="5127" name="Line 6"/>
          <p:cNvSpPr>
            <a:spLocks noChangeShapeType="1"/>
          </p:cNvSpPr>
          <p:nvPr/>
        </p:nvSpPr>
        <p:spPr bwMode="auto">
          <a:xfrm>
            <a:off x="3429000" y="3054350"/>
            <a:ext cx="0" cy="2133600"/>
          </a:xfrm>
          <a:prstGeom prst="line">
            <a:avLst/>
          </a:prstGeom>
          <a:noFill/>
          <a:ln w="28575">
            <a:solidFill>
              <a:schemeClr val="tx1"/>
            </a:solidFill>
            <a:round/>
            <a:headEnd/>
            <a:tailEnd/>
          </a:ln>
        </p:spPr>
        <p:txBody>
          <a:bodyPr/>
          <a:lstStyle/>
          <a:p>
            <a:endParaRPr lang="en-US"/>
          </a:p>
        </p:txBody>
      </p:sp>
      <p:sp>
        <p:nvSpPr>
          <p:cNvPr id="5128" name="Line 7"/>
          <p:cNvSpPr>
            <a:spLocks noChangeShapeType="1"/>
          </p:cNvSpPr>
          <p:nvPr/>
        </p:nvSpPr>
        <p:spPr bwMode="auto">
          <a:xfrm>
            <a:off x="4267200" y="3130550"/>
            <a:ext cx="0" cy="2133600"/>
          </a:xfrm>
          <a:prstGeom prst="line">
            <a:avLst/>
          </a:prstGeom>
          <a:noFill/>
          <a:ln w="2857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2"/>
          <p:cNvSpPr txBox="1">
            <a:spLocks noChangeArrowheads="1"/>
          </p:cNvSpPr>
          <p:nvPr/>
        </p:nvSpPr>
        <p:spPr bwMode="auto">
          <a:xfrm>
            <a:off x="152400" y="1828800"/>
            <a:ext cx="1600200" cy="457200"/>
          </a:xfrm>
          <a:prstGeom prst="rect">
            <a:avLst/>
          </a:prstGeom>
          <a:noFill/>
          <a:ln w="9525">
            <a:noFill/>
            <a:miter lim="800000"/>
            <a:headEnd/>
            <a:tailEnd/>
          </a:ln>
        </p:spPr>
        <p:txBody>
          <a:bodyPr>
            <a:spAutoFit/>
          </a:bodyPr>
          <a:lstStyle/>
          <a:p>
            <a:pPr>
              <a:spcBef>
                <a:spcPct val="50000"/>
              </a:spcBef>
            </a:pPr>
            <a:r>
              <a:rPr lang="en-US" dirty="0"/>
              <a:t>Top gating</a:t>
            </a:r>
          </a:p>
        </p:txBody>
      </p:sp>
      <p:sp>
        <p:nvSpPr>
          <p:cNvPr id="2052" name="Rectangle 3"/>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en-US"/>
          </a:p>
        </p:txBody>
      </p:sp>
      <p:graphicFrame>
        <p:nvGraphicFramePr>
          <p:cNvPr id="2050" name="Object 4"/>
          <p:cNvGraphicFramePr>
            <a:graphicFrameLocks noChangeAspect="1"/>
          </p:cNvGraphicFramePr>
          <p:nvPr/>
        </p:nvGraphicFramePr>
        <p:xfrm>
          <a:off x="304800" y="2514600"/>
          <a:ext cx="3200400" cy="817563"/>
        </p:xfrm>
        <a:graphic>
          <a:graphicData uri="http://schemas.openxmlformats.org/presentationml/2006/ole">
            <p:oleObj spid="_x0000_s185346" name="Equation" r:id="rId4" imgW="1790700" imgH="457200" progId="Equation.3">
              <p:embed/>
            </p:oleObj>
          </a:graphicData>
        </a:graphic>
      </p:graphicFrame>
      <p:pic>
        <p:nvPicPr>
          <p:cNvPr id="2053" name="Picture 5"/>
          <p:cNvPicPr>
            <a:picLocks noChangeAspect="1" noChangeArrowheads="1"/>
          </p:cNvPicPr>
          <p:nvPr/>
        </p:nvPicPr>
        <p:blipFill>
          <a:blip r:embed="rId5"/>
          <a:srcRect/>
          <a:stretch>
            <a:fillRect/>
          </a:stretch>
        </p:blipFill>
        <p:spPr bwMode="auto">
          <a:xfrm>
            <a:off x="3657600" y="1454150"/>
            <a:ext cx="5486400" cy="4489450"/>
          </a:xfrm>
          <a:prstGeom prst="rect">
            <a:avLst/>
          </a:prstGeom>
          <a:noFill/>
          <a:ln w="9525">
            <a:noFill/>
            <a:miter lim="800000"/>
            <a:headEnd/>
            <a:tailEnd/>
          </a:ln>
        </p:spPr>
      </p:pic>
      <p:sp>
        <p:nvSpPr>
          <p:cNvPr id="2054" name="Text Box 6"/>
          <p:cNvSpPr txBox="1">
            <a:spLocks noChangeArrowheads="1"/>
          </p:cNvSpPr>
          <p:nvPr/>
        </p:nvSpPr>
        <p:spPr bwMode="auto">
          <a:xfrm>
            <a:off x="8610600" y="1752600"/>
            <a:ext cx="685800" cy="457200"/>
          </a:xfrm>
          <a:prstGeom prst="rect">
            <a:avLst/>
          </a:prstGeom>
          <a:noFill/>
          <a:ln w="9525">
            <a:noFill/>
            <a:miter lim="800000"/>
            <a:headEnd/>
            <a:tailEnd/>
          </a:ln>
        </p:spPr>
        <p:txBody>
          <a:bodyPr>
            <a:spAutoFit/>
          </a:bodyPr>
          <a:lstStyle/>
          <a:p>
            <a:pPr>
              <a:spcBef>
                <a:spcPct val="50000"/>
              </a:spcBef>
            </a:pPr>
            <a:r>
              <a:rPr lang="en-US" dirty="0"/>
              <a:t>Ag</a:t>
            </a:r>
          </a:p>
        </p:txBody>
      </p:sp>
      <p:sp>
        <p:nvSpPr>
          <p:cNvPr id="2055" name="Text Box 7"/>
          <p:cNvSpPr txBox="1">
            <a:spLocks noChangeArrowheads="1"/>
          </p:cNvSpPr>
          <p:nvPr/>
        </p:nvSpPr>
        <p:spPr bwMode="auto">
          <a:xfrm>
            <a:off x="76200" y="4038600"/>
            <a:ext cx="4114800" cy="830997"/>
          </a:xfrm>
          <a:prstGeom prst="rect">
            <a:avLst/>
          </a:prstGeom>
          <a:noFill/>
          <a:ln w="9525">
            <a:noFill/>
            <a:miter lim="800000"/>
            <a:headEnd/>
            <a:tailEnd/>
          </a:ln>
        </p:spPr>
        <p:txBody>
          <a:bodyPr wrap="square">
            <a:spAutoFit/>
          </a:bodyPr>
          <a:lstStyle/>
          <a:p>
            <a:pPr>
              <a:spcBef>
                <a:spcPct val="50000"/>
              </a:spcBef>
            </a:pPr>
            <a:r>
              <a:rPr lang="en-US" dirty="0"/>
              <a:t>R.A. </a:t>
            </a:r>
            <a:r>
              <a:rPr lang="en-US" dirty="0" err="1"/>
              <a:t>Flinn</a:t>
            </a:r>
            <a:r>
              <a:rPr lang="en-US" dirty="0"/>
              <a:t>, Fundamentals of metal casting</a:t>
            </a:r>
          </a:p>
        </p:txBody>
      </p:sp>
      <p:sp>
        <p:nvSpPr>
          <p:cNvPr id="2056" name="Text Box 8"/>
          <p:cNvSpPr txBox="1">
            <a:spLocks noChangeArrowheads="1"/>
          </p:cNvSpPr>
          <p:nvPr/>
        </p:nvSpPr>
        <p:spPr bwMode="auto">
          <a:xfrm>
            <a:off x="76200" y="76200"/>
            <a:ext cx="2895600" cy="457200"/>
          </a:xfrm>
          <a:prstGeom prst="rect">
            <a:avLst/>
          </a:prstGeom>
          <a:noFill/>
          <a:ln w="9525">
            <a:noFill/>
            <a:miter lim="800000"/>
            <a:headEnd/>
            <a:tailEnd/>
          </a:ln>
        </p:spPr>
        <p:txBody>
          <a:bodyPr>
            <a:spAutoFit/>
          </a:bodyPr>
          <a:lstStyle/>
          <a:p>
            <a:pPr>
              <a:spcBef>
                <a:spcPct val="50000"/>
              </a:spcBef>
            </a:pPr>
            <a:r>
              <a:rPr lang="en-US" dirty="0"/>
              <a:t>Mold filling time</a:t>
            </a:r>
          </a:p>
        </p:txBody>
      </p:sp>
      <p:sp>
        <p:nvSpPr>
          <p:cNvPr id="9" name="Rectangle 8"/>
          <p:cNvSpPr/>
          <p:nvPr/>
        </p:nvSpPr>
        <p:spPr>
          <a:xfrm>
            <a:off x="76200" y="533400"/>
            <a:ext cx="8686800" cy="830997"/>
          </a:xfrm>
          <a:prstGeom prst="rect">
            <a:avLst/>
          </a:prstGeom>
        </p:spPr>
        <p:txBody>
          <a:bodyPr wrap="square">
            <a:spAutoFit/>
          </a:bodyPr>
          <a:lstStyle/>
          <a:p>
            <a:pPr>
              <a:spcBef>
                <a:spcPct val="50000"/>
              </a:spcBef>
              <a:buFont typeface="Wingdings" pitchFamily="2" charset="2"/>
              <a:buChar char="Ø"/>
            </a:pPr>
            <a:r>
              <a:rPr lang="en-US" dirty="0" smtClean="0"/>
              <a:t>The gating system should be designed such that it may be necessary to fill the mold before the freezing of the thinnest section.</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82476"/>
            <a:ext cx="8382000" cy="830997"/>
          </a:xfrm>
          <a:prstGeom prst="rect">
            <a:avLst/>
          </a:prstGeom>
          <a:noFill/>
        </p:spPr>
        <p:txBody>
          <a:bodyPr wrap="square" rtlCol="0">
            <a:spAutoFit/>
          </a:bodyPr>
          <a:lstStyle/>
          <a:p>
            <a:r>
              <a:rPr lang="en-US" dirty="0" smtClean="0">
                <a:latin typeface="Arial Narrow" pitchFamily="34" charset="0"/>
              </a:rPr>
              <a:t>Pattern allowances considering the position of the critical surface and sharp corners/abrupt change in thickness,</a:t>
            </a:r>
            <a:endParaRPr lang="en-US" dirty="0"/>
          </a:p>
        </p:txBody>
      </p:sp>
      <p:pic>
        <p:nvPicPr>
          <p:cNvPr id="5" name="Picture 7"/>
          <p:cNvPicPr>
            <a:picLocks noChangeAspect="1" noChangeArrowheads="1"/>
          </p:cNvPicPr>
          <p:nvPr/>
        </p:nvPicPr>
        <p:blipFill>
          <a:blip r:embed="rId2"/>
          <a:srcRect/>
          <a:stretch>
            <a:fillRect/>
          </a:stretch>
        </p:blipFill>
        <p:spPr bwMode="auto">
          <a:xfrm>
            <a:off x="228600" y="1085850"/>
            <a:ext cx="8828088" cy="514350"/>
          </a:xfrm>
          <a:prstGeom prst="rect">
            <a:avLst/>
          </a:prstGeom>
          <a:noFill/>
          <a:ln w="9525">
            <a:noFill/>
            <a:miter lim="800000"/>
            <a:headEnd/>
            <a:tailEnd/>
          </a:ln>
        </p:spPr>
      </p:pic>
      <p:pic>
        <p:nvPicPr>
          <p:cNvPr id="6" name="Picture 4"/>
          <p:cNvPicPr>
            <a:picLocks noChangeAspect="1" noChangeArrowheads="1"/>
          </p:cNvPicPr>
          <p:nvPr/>
        </p:nvPicPr>
        <p:blipFill>
          <a:blip r:embed="rId3"/>
          <a:srcRect/>
          <a:stretch>
            <a:fillRect/>
          </a:stretch>
        </p:blipFill>
        <p:spPr bwMode="auto">
          <a:xfrm>
            <a:off x="457200" y="2133600"/>
            <a:ext cx="4817182" cy="3200400"/>
          </a:xfrm>
          <a:prstGeom prst="rect">
            <a:avLst/>
          </a:prstGeom>
          <a:noFill/>
          <a:ln w="9525">
            <a:noFill/>
            <a:miter lim="800000"/>
            <a:headEnd/>
            <a:tailEnd/>
          </a:ln>
          <a:effectLst/>
        </p:spPr>
      </p:pic>
      <p:pic>
        <p:nvPicPr>
          <p:cNvPr id="7" name="Picture 1"/>
          <p:cNvPicPr>
            <a:picLocks noChangeAspect="1" noChangeArrowheads="1"/>
          </p:cNvPicPr>
          <p:nvPr/>
        </p:nvPicPr>
        <p:blipFill>
          <a:blip r:embed="rId4"/>
          <a:srcRect/>
          <a:stretch>
            <a:fillRect/>
          </a:stretch>
        </p:blipFill>
        <p:spPr bwMode="auto">
          <a:xfrm>
            <a:off x="5562600" y="1981200"/>
            <a:ext cx="2819400" cy="42788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2" descr="photo1"/>
          <p:cNvPicPr>
            <a:picLocks noChangeAspect="1" noChangeArrowheads="1"/>
          </p:cNvPicPr>
          <p:nvPr/>
        </p:nvPicPr>
        <p:blipFill>
          <a:blip r:embed="rId4"/>
          <a:srcRect/>
          <a:stretch>
            <a:fillRect/>
          </a:stretch>
        </p:blipFill>
        <p:spPr bwMode="auto">
          <a:xfrm>
            <a:off x="3429000" y="152400"/>
            <a:ext cx="5486400" cy="3621088"/>
          </a:xfrm>
          <a:prstGeom prst="rect">
            <a:avLst/>
          </a:prstGeom>
          <a:noFill/>
          <a:ln w="9525">
            <a:noFill/>
            <a:miter lim="800000"/>
            <a:headEnd/>
            <a:tailEnd/>
          </a:ln>
        </p:spPr>
      </p:pic>
      <p:sp>
        <p:nvSpPr>
          <p:cNvPr id="3078" name="Text Box 3"/>
          <p:cNvSpPr txBox="1">
            <a:spLocks noChangeArrowheads="1"/>
          </p:cNvSpPr>
          <p:nvPr/>
        </p:nvSpPr>
        <p:spPr bwMode="auto">
          <a:xfrm>
            <a:off x="304800" y="533400"/>
            <a:ext cx="3048000" cy="2830513"/>
          </a:xfrm>
          <a:prstGeom prst="rect">
            <a:avLst/>
          </a:prstGeom>
          <a:noFill/>
          <a:ln w="9525">
            <a:noFill/>
            <a:miter lim="800000"/>
            <a:headEnd/>
            <a:tailEnd/>
          </a:ln>
        </p:spPr>
        <p:txBody>
          <a:bodyPr>
            <a:spAutoFit/>
          </a:bodyPr>
          <a:lstStyle/>
          <a:p>
            <a:pPr>
              <a:spcBef>
                <a:spcPct val="50000"/>
              </a:spcBef>
            </a:pPr>
            <a:r>
              <a:rPr lang="en-US"/>
              <a:t>At 1 and 4 the pressure is atmospheric</a:t>
            </a:r>
          </a:p>
          <a:p>
            <a:pPr>
              <a:spcBef>
                <a:spcPct val="50000"/>
              </a:spcBef>
            </a:pPr>
            <a:r>
              <a:rPr lang="en-US"/>
              <a:t>Velocity at 1 is zero (maintained at constant height) and velocity at 4 is negligible compared to V3 (Vg)</a:t>
            </a:r>
          </a:p>
        </p:txBody>
      </p:sp>
      <p:sp>
        <p:nvSpPr>
          <p:cNvPr id="3079" name="Rectangle 4"/>
          <p:cNvSpPr>
            <a:spLocks noChangeArrowheads="1"/>
          </p:cNvSpPr>
          <p:nvPr/>
        </p:nvSpPr>
        <p:spPr bwMode="auto">
          <a:xfrm>
            <a:off x="0" y="3295650"/>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4" name="Object 5"/>
          <p:cNvGraphicFramePr>
            <a:graphicFrameLocks noChangeAspect="1"/>
          </p:cNvGraphicFramePr>
          <p:nvPr/>
        </p:nvGraphicFramePr>
        <p:xfrm>
          <a:off x="381000" y="3581400"/>
          <a:ext cx="3048000" cy="573088"/>
        </p:xfrm>
        <a:graphic>
          <a:graphicData uri="http://schemas.openxmlformats.org/presentationml/2006/ole">
            <p:oleObj spid="_x0000_s186370" name="Equation" r:id="rId5" imgW="1422400" imgH="266700" progId="Equation.3">
              <p:embed/>
            </p:oleObj>
          </a:graphicData>
        </a:graphic>
      </p:graphicFrame>
      <p:sp>
        <p:nvSpPr>
          <p:cNvPr id="3080" name="Line 6"/>
          <p:cNvSpPr>
            <a:spLocks noChangeShapeType="1"/>
          </p:cNvSpPr>
          <p:nvPr/>
        </p:nvSpPr>
        <p:spPr bwMode="auto">
          <a:xfrm>
            <a:off x="5638800" y="2438400"/>
            <a:ext cx="2057400" cy="76200"/>
          </a:xfrm>
          <a:prstGeom prst="line">
            <a:avLst/>
          </a:prstGeom>
          <a:noFill/>
          <a:ln w="28575">
            <a:solidFill>
              <a:schemeClr val="tx1"/>
            </a:solidFill>
            <a:prstDash val="dash"/>
            <a:round/>
            <a:headEnd/>
            <a:tailEnd/>
          </a:ln>
        </p:spPr>
        <p:txBody>
          <a:bodyPr/>
          <a:lstStyle/>
          <a:p>
            <a:endParaRPr lang="en-US"/>
          </a:p>
        </p:txBody>
      </p:sp>
      <p:sp>
        <p:nvSpPr>
          <p:cNvPr id="3081" name="Line 7"/>
          <p:cNvSpPr>
            <a:spLocks noChangeShapeType="1"/>
          </p:cNvSpPr>
          <p:nvPr/>
        </p:nvSpPr>
        <p:spPr bwMode="auto">
          <a:xfrm>
            <a:off x="6172200" y="1981200"/>
            <a:ext cx="0" cy="457200"/>
          </a:xfrm>
          <a:prstGeom prst="line">
            <a:avLst/>
          </a:prstGeom>
          <a:noFill/>
          <a:ln w="9525">
            <a:solidFill>
              <a:schemeClr val="tx1"/>
            </a:solidFill>
            <a:round/>
            <a:headEnd/>
            <a:tailEnd type="triangle" w="med" len="med"/>
          </a:ln>
        </p:spPr>
        <p:txBody>
          <a:bodyPr/>
          <a:lstStyle/>
          <a:p>
            <a:endParaRPr lang="en-US"/>
          </a:p>
        </p:txBody>
      </p:sp>
      <p:sp>
        <p:nvSpPr>
          <p:cNvPr id="3082" name="Line 8"/>
          <p:cNvSpPr>
            <a:spLocks noChangeShapeType="1"/>
          </p:cNvSpPr>
          <p:nvPr/>
        </p:nvSpPr>
        <p:spPr bwMode="auto">
          <a:xfrm flipV="1">
            <a:off x="6172200" y="2514600"/>
            <a:ext cx="0" cy="381000"/>
          </a:xfrm>
          <a:prstGeom prst="line">
            <a:avLst/>
          </a:prstGeom>
          <a:noFill/>
          <a:ln w="9525">
            <a:solidFill>
              <a:schemeClr val="tx1"/>
            </a:solidFill>
            <a:round/>
            <a:headEnd/>
            <a:tailEnd type="triangle" w="med" len="med"/>
          </a:ln>
        </p:spPr>
        <p:txBody>
          <a:bodyPr/>
          <a:lstStyle/>
          <a:p>
            <a:endParaRPr lang="en-US"/>
          </a:p>
        </p:txBody>
      </p:sp>
      <p:sp>
        <p:nvSpPr>
          <p:cNvPr id="3083" name="Text Box 9"/>
          <p:cNvSpPr txBox="1">
            <a:spLocks noChangeArrowheads="1"/>
          </p:cNvSpPr>
          <p:nvPr/>
        </p:nvSpPr>
        <p:spPr bwMode="auto">
          <a:xfrm>
            <a:off x="5791200" y="1752600"/>
            <a:ext cx="609600" cy="457200"/>
          </a:xfrm>
          <a:prstGeom prst="rect">
            <a:avLst/>
          </a:prstGeom>
          <a:noFill/>
          <a:ln w="9525">
            <a:noFill/>
            <a:miter lim="800000"/>
            <a:headEnd/>
            <a:tailEnd/>
          </a:ln>
        </p:spPr>
        <p:txBody>
          <a:bodyPr>
            <a:spAutoFit/>
          </a:bodyPr>
          <a:lstStyle/>
          <a:p>
            <a:pPr>
              <a:spcBef>
                <a:spcPct val="50000"/>
              </a:spcBef>
            </a:pPr>
            <a:r>
              <a:rPr lang="en-US"/>
              <a:t>dh</a:t>
            </a:r>
          </a:p>
        </p:txBody>
      </p:sp>
      <p:sp>
        <p:nvSpPr>
          <p:cNvPr id="3084" name="Rectangle 10"/>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5" name="Object 11"/>
          <p:cNvGraphicFramePr>
            <a:graphicFrameLocks noChangeAspect="1"/>
          </p:cNvGraphicFramePr>
          <p:nvPr/>
        </p:nvGraphicFramePr>
        <p:xfrm>
          <a:off x="381000" y="4267200"/>
          <a:ext cx="2590800" cy="593725"/>
        </p:xfrm>
        <a:graphic>
          <a:graphicData uri="http://schemas.openxmlformats.org/presentationml/2006/ole">
            <p:oleObj spid="_x0000_s186371" name="Equation" r:id="rId6" imgW="1040948" imgH="241195" progId="Equation.3">
              <p:embed/>
            </p:oleObj>
          </a:graphicData>
        </a:graphic>
      </p:graphicFrame>
      <p:sp>
        <p:nvSpPr>
          <p:cNvPr id="3085" name="Rectangle 12"/>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6" name="Object 13"/>
          <p:cNvGraphicFramePr>
            <a:graphicFrameLocks noChangeAspect="1"/>
          </p:cNvGraphicFramePr>
          <p:nvPr/>
        </p:nvGraphicFramePr>
        <p:xfrm>
          <a:off x="304800" y="4876800"/>
          <a:ext cx="2667000" cy="884238"/>
        </p:xfrm>
        <a:graphic>
          <a:graphicData uri="http://schemas.openxmlformats.org/presentationml/2006/ole">
            <p:oleObj spid="_x0000_s186372" name="Equation" r:id="rId7" imgW="1409700" imgH="469900" progId="Equation.3">
              <p:embed/>
            </p:oleObj>
          </a:graphicData>
        </a:graphic>
      </p:graphicFrame>
      <p:sp>
        <p:nvSpPr>
          <p:cNvPr id="3086" name="Text Box 14"/>
          <p:cNvSpPr txBox="1">
            <a:spLocks noChangeArrowheads="1"/>
          </p:cNvSpPr>
          <p:nvPr/>
        </p:nvSpPr>
        <p:spPr bwMode="auto">
          <a:xfrm>
            <a:off x="4648200" y="3810000"/>
            <a:ext cx="2286000" cy="457200"/>
          </a:xfrm>
          <a:prstGeom prst="rect">
            <a:avLst/>
          </a:prstGeom>
          <a:noFill/>
          <a:ln w="9525">
            <a:noFill/>
            <a:miter lim="800000"/>
            <a:headEnd/>
            <a:tailEnd/>
          </a:ln>
        </p:spPr>
        <p:txBody>
          <a:bodyPr>
            <a:spAutoFit/>
          </a:bodyPr>
          <a:lstStyle/>
          <a:p>
            <a:pPr>
              <a:spcBef>
                <a:spcPct val="50000"/>
              </a:spcBef>
            </a:pPr>
            <a:r>
              <a:rPr lang="en-US"/>
              <a:t>Bottom gating</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3" name="Rectangle 2"/>
          <p:cNvSpPr>
            <a:spLocks noChangeArrowheads="1"/>
          </p:cNvSpPr>
          <p:nvPr/>
        </p:nvSpPr>
        <p:spPr bwMode="auto">
          <a:xfrm>
            <a:off x="0" y="3167063"/>
            <a:ext cx="9144000" cy="0"/>
          </a:xfrm>
          <a:prstGeom prst="rect">
            <a:avLst/>
          </a:prstGeom>
          <a:noFill/>
          <a:ln w="9525">
            <a:noFill/>
            <a:miter lim="800000"/>
            <a:headEnd/>
            <a:tailEnd/>
          </a:ln>
        </p:spPr>
        <p:txBody>
          <a:bodyPr wrap="none" anchor="ctr">
            <a:spAutoFit/>
          </a:bodyPr>
          <a:lstStyle/>
          <a:p>
            <a:endParaRPr lang="en-US"/>
          </a:p>
        </p:txBody>
      </p:sp>
      <p:graphicFrame>
        <p:nvGraphicFramePr>
          <p:cNvPr id="4098" name="Object 3"/>
          <p:cNvGraphicFramePr>
            <a:graphicFrameLocks noChangeAspect="1"/>
          </p:cNvGraphicFramePr>
          <p:nvPr/>
        </p:nvGraphicFramePr>
        <p:xfrm>
          <a:off x="304800" y="762000"/>
          <a:ext cx="3886200" cy="1193800"/>
        </p:xfrm>
        <a:graphic>
          <a:graphicData uri="http://schemas.openxmlformats.org/presentationml/2006/ole">
            <p:oleObj spid="_x0000_s187394" name="Equation" r:id="rId4" imgW="1701800" imgH="520700" progId="Equation.3">
              <p:embed/>
            </p:oleObj>
          </a:graphicData>
        </a:graphic>
      </p:graphicFrame>
      <p:sp>
        <p:nvSpPr>
          <p:cNvPr id="4104" name="Text Box 4"/>
          <p:cNvSpPr txBox="1">
            <a:spLocks noChangeArrowheads="1"/>
          </p:cNvSpPr>
          <p:nvPr/>
        </p:nvSpPr>
        <p:spPr bwMode="auto">
          <a:xfrm>
            <a:off x="228600" y="228600"/>
            <a:ext cx="4114800" cy="457200"/>
          </a:xfrm>
          <a:prstGeom prst="rect">
            <a:avLst/>
          </a:prstGeom>
          <a:noFill/>
          <a:ln w="9525">
            <a:noFill/>
            <a:miter lim="800000"/>
            <a:headEnd/>
            <a:tailEnd/>
          </a:ln>
        </p:spPr>
        <p:txBody>
          <a:bodyPr>
            <a:spAutoFit/>
          </a:bodyPr>
          <a:lstStyle/>
          <a:p>
            <a:pPr>
              <a:spcBef>
                <a:spcPct val="50000"/>
              </a:spcBef>
            </a:pPr>
            <a:r>
              <a:rPr lang="en-US"/>
              <a:t>At t=0, h=0 and t=tf, h=hm</a:t>
            </a:r>
          </a:p>
        </p:txBody>
      </p:sp>
      <p:sp>
        <p:nvSpPr>
          <p:cNvPr id="4105" name="Rectangle 5"/>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en-US"/>
          </a:p>
        </p:txBody>
      </p:sp>
      <p:graphicFrame>
        <p:nvGraphicFramePr>
          <p:cNvPr id="729094" name="Object 6"/>
          <p:cNvGraphicFramePr>
            <a:graphicFrameLocks noChangeAspect="1"/>
          </p:cNvGraphicFramePr>
          <p:nvPr/>
        </p:nvGraphicFramePr>
        <p:xfrm>
          <a:off x="368300" y="1981200"/>
          <a:ext cx="4522788" cy="996950"/>
        </p:xfrm>
        <a:graphic>
          <a:graphicData uri="http://schemas.openxmlformats.org/presentationml/2006/ole">
            <p:oleObj spid="_x0000_s187395" name="Equation" r:id="rId5" imgW="2031840" imgH="444240" progId="Equation.3">
              <p:embed/>
            </p:oleObj>
          </a:graphicData>
        </a:graphic>
      </p:graphicFrame>
      <p:sp>
        <p:nvSpPr>
          <p:cNvPr id="4106" name="Rectangle 7"/>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4100" name="Object 8"/>
          <p:cNvGraphicFramePr>
            <a:graphicFrameLocks noChangeAspect="1"/>
          </p:cNvGraphicFramePr>
          <p:nvPr/>
        </p:nvGraphicFramePr>
        <p:xfrm>
          <a:off x="457200" y="3505200"/>
          <a:ext cx="2514600" cy="690563"/>
        </p:xfrm>
        <a:graphic>
          <a:graphicData uri="http://schemas.openxmlformats.org/presentationml/2006/ole">
            <p:oleObj spid="_x0000_s187396" name="Equation" r:id="rId6" imgW="1562100" imgH="431800" progId="Equation.3">
              <p:embed/>
            </p:oleObj>
          </a:graphicData>
        </a:graphic>
      </p:graphicFrame>
      <p:sp>
        <p:nvSpPr>
          <p:cNvPr id="4107" name="Text Box 9"/>
          <p:cNvSpPr txBox="1">
            <a:spLocks noChangeArrowheads="1"/>
          </p:cNvSpPr>
          <p:nvPr/>
        </p:nvSpPr>
        <p:spPr bwMode="auto">
          <a:xfrm>
            <a:off x="304800" y="2971800"/>
            <a:ext cx="7391400" cy="457200"/>
          </a:xfrm>
          <a:prstGeom prst="rect">
            <a:avLst/>
          </a:prstGeom>
          <a:noFill/>
          <a:ln w="9525">
            <a:noFill/>
            <a:miter lim="800000"/>
            <a:headEnd/>
            <a:tailEnd/>
          </a:ln>
        </p:spPr>
        <p:txBody>
          <a:bodyPr>
            <a:spAutoFit/>
          </a:bodyPr>
          <a:lstStyle/>
          <a:p>
            <a:pPr>
              <a:spcBef>
                <a:spcPct val="50000"/>
              </a:spcBef>
            </a:pPr>
            <a:r>
              <a:rPr lang="en-US"/>
              <a:t>Empirical relation (pouring time)</a:t>
            </a:r>
          </a:p>
        </p:txBody>
      </p:sp>
      <p:sp>
        <p:nvSpPr>
          <p:cNvPr id="4108" name="Text Box 10"/>
          <p:cNvSpPr txBox="1">
            <a:spLocks noChangeArrowheads="1"/>
          </p:cNvSpPr>
          <p:nvPr/>
        </p:nvSpPr>
        <p:spPr bwMode="auto">
          <a:xfrm>
            <a:off x="3352800" y="3657600"/>
            <a:ext cx="4419600" cy="457200"/>
          </a:xfrm>
          <a:prstGeom prst="rect">
            <a:avLst/>
          </a:prstGeom>
          <a:noFill/>
          <a:ln w="9525">
            <a:noFill/>
            <a:miter lim="800000"/>
            <a:headEnd/>
            <a:tailEnd/>
          </a:ln>
        </p:spPr>
        <p:txBody>
          <a:bodyPr>
            <a:spAutoFit/>
          </a:bodyPr>
          <a:lstStyle/>
          <a:p>
            <a:pPr>
              <a:spcBef>
                <a:spcPct val="50000"/>
              </a:spcBef>
            </a:pPr>
            <a:r>
              <a:rPr lang="en-US"/>
              <a:t>Gray cast iron</a:t>
            </a:r>
            <a:r>
              <a:rPr lang="en-US">
                <a:cs typeface="Times New Roman" pitchFamily="18" charset="0"/>
              </a:rPr>
              <a:t>&lt;1000 lb</a:t>
            </a:r>
          </a:p>
        </p:txBody>
      </p:sp>
      <p:sp>
        <p:nvSpPr>
          <p:cNvPr id="4109" name="Rectangle 11"/>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4101" name="Object 12"/>
          <p:cNvGraphicFramePr>
            <a:graphicFrameLocks noChangeAspect="1"/>
          </p:cNvGraphicFramePr>
          <p:nvPr/>
        </p:nvGraphicFramePr>
        <p:xfrm>
          <a:off x="457200" y="4343400"/>
          <a:ext cx="2514600" cy="690563"/>
        </p:xfrm>
        <a:graphic>
          <a:graphicData uri="http://schemas.openxmlformats.org/presentationml/2006/ole">
            <p:oleObj spid="_x0000_s187397" name="Equation" r:id="rId7" imgW="1562100" imgH="431800" progId="Equation.3">
              <p:embed/>
            </p:oleObj>
          </a:graphicData>
        </a:graphic>
      </p:graphicFrame>
      <p:sp>
        <p:nvSpPr>
          <p:cNvPr id="4110" name="Text Box 13"/>
          <p:cNvSpPr txBox="1">
            <a:spLocks noChangeArrowheads="1"/>
          </p:cNvSpPr>
          <p:nvPr/>
        </p:nvSpPr>
        <p:spPr bwMode="auto">
          <a:xfrm>
            <a:off x="3276600" y="4343400"/>
            <a:ext cx="4419600" cy="457200"/>
          </a:xfrm>
          <a:prstGeom prst="rect">
            <a:avLst/>
          </a:prstGeom>
          <a:noFill/>
          <a:ln w="9525">
            <a:noFill/>
            <a:miter lim="800000"/>
            <a:headEnd/>
            <a:tailEnd/>
          </a:ln>
        </p:spPr>
        <p:txBody>
          <a:bodyPr>
            <a:spAutoFit/>
          </a:bodyPr>
          <a:lstStyle/>
          <a:p>
            <a:pPr>
              <a:spcBef>
                <a:spcPct val="50000"/>
              </a:spcBef>
            </a:pPr>
            <a:r>
              <a:rPr lang="en-US"/>
              <a:t>Gray cast iron</a:t>
            </a:r>
            <a:r>
              <a:rPr lang="en-US">
                <a:cs typeface="Times New Roman" pitchFamily="18" charset="0"/>
              </a:rPr>
              <a:t>&gt;1000 lb</a:t>
            </a:r>
          </a:p>
        </p:txBody>
      </p:sp>
      <p:sp>
        <p:nvSpPr>
          <p:cNvPr id="4111" name="Rectangle 14"/>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graphicFrame>
        <p:nvGraphicFramePr>
          <p:cNvPr id="4102" name="Object 15"/>
          <p:cNvGraphicFramePr>
            <a:graphicFrameLocks noChangeAspect="1"/>
          </p:cNvGraphicFramePr>
          <p:nvPr/>
        </p:nvGraphicFramePr>
        <p:xfrm>
          <a:off x="573088" y="5181600"/>
          <a:ext cx="1290637" cy="484188"/>
        </p:xfrm>
        <a:graphic>
          <a:graphicData uri="http://schemas.openxmlformats.org/presentationml/2006/ole">
            <p:oleObj spid="_x0000_s187398" name="Equation" r:id="rId8" imgW="609480" imgH="228600" progId="Equation.3">
              <p:embed/>
            </p:oleObj>
          </a:graphicData>
        </a:graphic>
      </p:graphicFrame>
      <p:sp>
        <p:nvSpPr>
          <p:cNvPr id="4112" name="Text Box 16"/>
          <p:cNvSpPr txBox="1">
            <a:spLocks noChangeArrowheads="1"/>
          </p:cNvSpPr>
          <p:nvPr/>
        </p:nvSpPr>
        <p:spPr bwMode="auto">
          <a:xfrm>
            <a:off x="2667000" y="5181600"/>
            <a:ext cx="3733800" cy="457200"/>
          </a:xfrm>
          <a:prstGeom prst="rect">
            <a:avLst/>
          </a:prstGeom>
          <a:noFill/>
          <a:ln w="9525">
            <a:noFill/>
            <a:miter lim="800000"/>
            <a:headEnd/>
            <a:tailEnd/>
          </a:ln>
        </p:spPr>
        <p:txBody>
          <a:bodyPr>
            <a:spAutoFit/>
          </a:bodyPr>
          <a:lstStyle/>
          <a:p>
            <a:pPr>
              <a:spcBef>
                <a:spcPct val="50000"/>
              </a:spcBef>
            </a:pPr>
            <a:r>
              <a:rPr lang="en-US"/>
              <a:t>Steel casting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9094"/>
                                        </p:tgtEl>
                                        <p:attrNameLst>
                                          <p:attrName>style.visibility</p:attrName>
                                        </p:attrNameLst>
                                      </p:cBhvr>
                                      <p:to>
                                        <p:strVal val="visible"/>
                                      </p:to>
                                    </p:set>
                                    <p:animEffect transition="in" filter="blinds(horizontal)">
                                      <p:cBhvr>
                                        <p:cTn id="7" dur="500"/>
                                        <p:tgtEl>
                                          <p:spTgt spid="729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6386" name="Picture 2" descr="photo2"/>
          <p:cNvPicPr>
            <a:picLocks noChangeAspect="1" noChangeArrowheads="1"/>
          </p:cNvPicPr>
          <p:nvPr/>
        </p:nvPicPr>
        <p:blipFill>
          <a:blip r:embed="rId3"/>
          <a:srcRect/>
          <a:stretch>
            <a:fillRect/>
          </a:stretch>
        </p:blipFill>
        <p:spPr bwMode="auto">
          <a:xfrm>
            <a:off x="0" y="2057400"/>
            <a:ext cx="4038600" cy="3048000"/>
          </a:xfrm>
          <a:prstGeom prst="rect">
            <a:avLst/>
          </a:prstGeom>
          <a:noFill/>
          <a:ln w="9525">
            <a:noFill/>
            <a:miter lim="800000"/>
            <a:headEnd/>
            <a:tailEnd/>
          </a:ln>
        </p:spPr>
      </p:pic>
      <p:pic>
        <p:nvPicPr>
          <p:cNvPr id="16387" name="Picture 3" descr="photo3"/>
          <p:cNvPicPr>
            <a:picLocks noChangeAspect="1" noChangeArrowheads="1"/>
          </p:cNvPicPr>
          <p:nvPr/>
        </p:nvPicPr>
        <p:blipFill>
          <a:blip r:embed="rId4"/>
          <a:srcRect/>
          <a:stretch>
            <a:fillRect/>
          </a:stretch>
        </p:blipFill>
        <p:spPr bwMode="auto">
          <a:xfrm>
            <a:off x="3962400" y="2057400"/>
            <a:ext cx="5181600" cy="3048000"/>
          </a:xfrm>
          <a:prstGeom prst="rect">
            <a:avLst/>
          </a:prstGeom>
          <a:noFill/>
          <a:ln w="9525">
            <a:noFill/>
            <a:miter lim="800000"/>
            <a:headEnd/>
            <a:tailEnd/>
          </a:ln>
        </p:spPr>
      </p:pic>
      <p:sp>
        <p:nvSpPr>
          <p:cNvPr id="731140" name="Text Box 4"/>
          <p:cNvSpPr txBox="1">
            <a:spLocks noChangeArrowheads="1"/>
          </p:cNvSpPr>
          <p:nvPr/>
        </p:nvSpPr>
        <p:spPr bwMode="auto">
          <a:xfrm>
            <a:off x="228600" y="5257800"/>
            <a:ext cx="7772400" cy="457200"/>
          </a:xfrm>
          <a:prstGeom prst="rect">
            <a:avLst/>
          </a:prstGeom>
          <a:noFill/>
          <a:ln w="9525">
            <a:noFill/>
            <a:miter lim="800000"/>
            <a:headEnd/>
            <a:tailEnd/>
          </a:ln>
        </p:spPr>
        <p:txBody>
          <a:bodyPr>
            <a:spAutoFit/>
          </a:bodyPr>
          <a:lstStyle/>
          <a:p>
            <a:pPr>
              <a:spcBef>
                <a:spcPct val="50000"/>
              </a:spcBef>
            </a:pPr>
            <a:r>
              <a:rPr lang="en-US"/>
              <a:t>Ans=21.86 sec and 43.71 sec</a:t>
            </a:r>
          </a:p>
        </p:txBody>
      </p:sp>
      <p:sp>
        <p:nvSpPr>
          <p:cNvPr id="16389" name="Text Box 5"/>
          <p:cNvSpPr txBox="1">
            <a:spLocks noChangeArrowheads="1"/>
          </p:cNvSpPr>
          <p:nvPr/>
        </p:nvSpPr>
        <p:spPr bwMode="auto">
          <a:xfrm>
            <a:off x="228600" y="228600"/>
            <a:ext cx="8458200" cy="1552575"/>
          </a:xfrm>
          <a:prstGeom prst="rect">
            <a:avLst/>
          </a:prstGeom>
          <a:noFill/>
          <a:ln w="9525">
            <a:noFill/>
            <a:miter lim="800000"/>
            <a:headEnd/>
            <a:tailEnd/>
          </a:ln>
        </p:spPr>
        <p:txBody>
          <a:bodyPr>
            <a:spAutoFit/>
          </a:bodyPr>
          <a:lstStyle/>
          <a:p>
            <a:pPr algn="just">
              <a:spcBef>
                <a:spcPct val="50000"/>
              </a:spcBef>
            </a:pPr>
            <a:r>
              <a:rPr lang="en-US" dirty="0"/>
              <a:t>Class assignment- Two gating designs for a mold of  50cmX25cmX15cm are shown in figure. The cross sectional area of the gate is 5 sq.cm. Determine the filling time for both the designs.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1140"/>
                                        </p:tgtEl>
                                        <p:attrNameLst>
                                          <p:attrName>style.visibility</p:attrName>
                                        </p:attrNameLst>
                                      </p:cBhvr>
                                      <p:to>
                                        <p:strVal val="visible"/>
                                      </p:to>
                                    </p:set>
                                    <p:animEffect transition="in" filter="blinds(horizontal)">
                                      <p:cBhvr>
                                        <p:cTn id="7" dur="500"/>
                                        <p:tgtEl>
                                          <p:spTgt spid="7311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731140"/>
                                        </p:tgtEl>
                                        <p:attrNameLst>
                                          <p:attrName>style.visibility</p:attrName>
                                        </p:attrNameLst>
                                      </p:cBhvr>
                                      <p:to>
                                        <p:strVal val="visible"/>
                                      </p:to>
                                    </p:set>
                                    <p:animEffect transition="in" filter="blinds(horizontal)">
                                      <p:cBhvr>
                                        <p:cTn id="12" dur="500"/>
                                        <p:tgtEl>
                                          <p:spTgt spid="731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0" grpId="0"/>
      <p:bldP spid="731140"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04800" y="0"/>
            <a:ext cx="8153400" cy="2465388"/>
          </a:xfrm>
          <a:prstGeom prst="rect">
            <a:avLst/>
          </a:prstGeom>
          <a:noFill/>
          <a:ln w="9525">
            <a:noFill/>
            <a:miter lim="800000"/>
            <a:headEnd/>
            <a:tailEnd/>
          </a:ln>
        </p:spPr>
        <p:txBody>
          <a:bodyPr>
            <a:spAutoFit/>
          </a:bodyPr>
          <a:lstStyle/>
          <a:p>
            <a:pPr>
              <a:spcBef>
                <a:spcPct val="50000"/>
              </a:spcBef>
            </a:pPr>
            <a:r>
              <a:rPr lang="en-US">
                <a:solidFill>
                  <a:srgbClr val="CC0000"/>
                </a:solidFill>
              </a:rPr>
              <a:t>Assignment</a:t>
            </a:r>
          </a:p>
          <a:p>
            <a:pPr>
              <a:spcBef>
                <a:spcPct val="50000"/>
              </a:spcBef>
            </a:pPr>
            <a:r>
              <a:rPr lang="en-US">
                <a:solidFill>
                  <a:srgbClr val="CC0000"/>
                </a:solidFill>
              </a:rPr>
              <a:t>You work in a cast house of a steel company where you intend to start uphill casting of steel. The head of production ask you how long will it take to fill six moulds that are connected to a central gating system (one of them is shown in the figure below). Calculate the filling time.</a:t>
            </a:r>
          </a:p>
        </p:txBody>
      </p:sp>
      <p:pic>
        <p:nvPicPr>
          <p:cNvPr id="17411" name="Picture 3" descr="fig"/>
          <p:cNvPicPr>
            <a:picLocks noChangeAspect="1" noChangeArrowheads="1"/>
          </p:cNvPicPr>
          <p:nvPr/>
        </p:nvPicPr>
        <p:blipFill>
          <a:blip r:embed="rId3"/>
          <a:srcRect/>
          <a:stretch>
            <a:fillRect/>
          </a:stretch>
        </p:blipFill>
        <p:spPr bwMode="auto">
          <a:xfrm>
            <a:off x="762000" y="2438400"/>
            <a:ext cx="6705600" cy="4354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Text Box 6"/>
          <p:cNvSpPr txBox="1">
            <a:spLocks noChangeArrowheads="1"/>
          </p:cNvSpPr>
          <p:nvPr/>
        </p:nvSpPr>
        <p:spPr bwMode="auto">
          <a:xfrm>
            <a:off x="228600" y="1203325"/>
            <a:ext cx="8534400" cy="4206875"/>
          </a:xfrm>
          <a:prstGeom prst="rect">
            <a:avLst/>
          </a:prstGeom>
          <a:noFill/>
          <a:ln w="9525">
            <a:noFill/>
            <a:miter lim="800000"/>
            <a:headEnd/>
            <a:tailEnd/>
          </a:ln>
        </p:spPr>
        <p:txBody>
          <a:bodyPr>
            <a:spAutoFit/>
          </a:bodyPr>
          <a:lstStyle/>
          <a:p>
            <a:pPr marL="457200" indent="-457200">
              <a:buFontTx/>
              <a:buAutoNum type="arabicPeriod"/>
            </a:pPr>
            <a:r>
              <a:rPr lang="en-US" sz="2000" dirty="0"/>
              <a:t>To limit the velocity of melt at the </a:t>
            </a:r>
            <a:r>
              <a:rPr lang="en-US" sz="2000" dirty="0" err="1"/>
              <a:t>ingate</a:t>
            </a:r>
            <a:r>
              <a:rPr lang="en-US" sz="2000" dirty="0"/>
              <a:t> within a critical limit i.e. 1.0 m/sec for ferrous metal and 0.5 m/sec for </a:t>
            </a:r>
            <a:r>
              <a:rPr lang="en-US" sz="2000" dirty="0" err="1"/>
              <a:t>aluminium</a:t>
            </a:r>
            <a:r>
              <a:rPr lang="en-US" sz="2000" dirty="0"/>
              <a:t> alloy to achieve smooth flow in the mold. (i.e. 50-mm and 13-mm fall for ferrous and </a:t>
            </a:r>
            <a:r>
              <a:rPr lang="en-US" sz="2000" dirty="0" err="1"/>
              <a:t>aluminium</a:t>
            </a:r>
            <a:r>
              <a:rPr lang="en-US" sz="2000" dirty="0"/>
              <a:t> alloy)</a:t>
            </a:r>
          </a:p>
          <a:p>
            <a:pPr marL="457200" indent="-457200">
              <a:buFontTx/>
              <a:buAutoNum type="arabicPeriod"/>
            </a:pPr>
            <a:endParaRPr lang="en-US" sz="2000" dirty="0"/>
          </a:p>
          <a:p>
            <a:pPr marL="457200" indent="-457200">
              <a:buFontTx/>
              <a:buAutoNum type="arabicPeriod"/>
            </a:pPr>
            <a:endParaRPr lang="en-US" sz="2000" dirty="0"/>
          </a:p>
          <a:p>
            <a:pPr marL="457200" indent="-457200">
              <a:buFontTx/>
              <a:buAutoNum type="arabicPeriod"/>
            </a:pPr>
            <a:r>
              <a:rPr lang="en-US" sz="2000" dirty="0"/>
              <a:t>Slow rising speed in bottom gate filling against the melt head in the mold and hence reduce erosion and splash.</a:t>
            </a:r>
          </a:p>
          <a:p>
            <a:pPr marL="457200" indent="-457200">
              <a:buFontTx/>
              <a:buAutoNum type="arabicPeriod"/>
            </a:pPr>
            <a:r>
              <a:rPr lang="en-US" sz="2000" dirty="0" err="1"/>
              <a:t>Ingate</a:t>
            </a:r>
            <a:r>
              <a:rPr lang="en-US" sz="2000" dirty="0"/>
              <a:t> should never be placed directly opposite to core (avoid core erosion)</a:t>
            </a:r>
          </a:p>
          <a:p>
            <a:pPr marL="457200" indent="-457200">
              <a:buFontTx/>
              <a:buAutoNum type="arabicPeriod"/>
            </a:pPr>
            <a:endParaRPr lang="en-US" sz="2000" dirty="0"/>
          </a:p>
          <a:p>
            <a:pPr marL="457200" indent="-457200">
              <a:buFontTx/>
              <a:buAutoNum type="arabicPeriod"/>
            </a:pPr>
            <a:r>
              <a:rPr lang="en-US" sz="2000" dirty="0"/>
              <a:t>Multiple </a:t>
            </a:r>
            <a:r>
              <a:rPr lang="en-US" sz="2000" dirty="0" err="1"/>
              <a:t>ingates</a:t>
            </a:r>
            <a:r>
              <a:rPr lang="en-US" sz="2000" dirty="0"/>
              <a:t> (with reduced diameter of the </a:t>
            </a:r>
            <a:r>
              <a:rPr lang="en-US" sz="2000" dirty="0" err="1"/>
              <a:t>ingate</a:t>
            </a:r>
            <a:r>
              <a:rPr lang="en-US" sz="2000" dirty="0"/>
              <a:t>) to distribute melt so that the distance of flow from any </a:t>
            </a:r>
            <a:r>
              <a:rPr lang="en-US" sz="2000" dirty="0" err="1"/>
              <a:t>ingate</a:t>
            </a:r>
            <a:r>
              <a:rPr lang="en-US" sz="2000" dirty="0"/>
              <a:t> from the farthest point filled by that </a:t>
            </a:r>
            <a:r>
              <a:rPr lang="en-US" sz="2000" dirty="0" err="1"/>
              <a:t>ingate</a:t>
            </a:r>
            <a:r>
              <a:rPr lang="en-US" sz="2000" dirty="0"/>
              <a:t> is less than fluidity distance.</a:t>
            </a:r>
          </a:p>
          <a:p>
            <a:pPr marL="457200" indent="-457200">
              <a:spcBef>
                <a:spcPct val="50000"/>
              </a:spcBef>
            </a:pPr>
            <a:endParaRPr lang="en-US" sz="2000" dirty="0"/>
          </a:p>
        </p:txBody>
      </p:sp>
      <p:pic>
        <p:nvPicPr>
          <p:cNvPr id="6151" name="Picture 7"/>
          <p:cNvPicPr>
            <a:picLocks noChangeAspect="1" noChangeArrowheads="1"/>
          </p:cNvPicPr>
          <p:nvPr/>
        </p:nvPicPr>
        <p:blipFill>
          <a:blip r:embed="rId3"/>
          <a:srcRect/>
          <a:stretch>
            <a:fillRect/>
          </a:stretch>
        </p:blipFill>
        <p:spPr bwMode="auto">
          <a:xfrm>
            <a:off x="3352800" y="2193925"/>
            <a:ext cx="2871788" cy="474663"/>
          </a:xfrm>
          <a:prstGeom prst="rect">
            <a:avLst/>
          </a:prstGeom>
          <a:noFill/>
          <a:ln w="9525">
            <a:noFill/>
            <a:miter lim="800000"/>
            <a:headEnd/>
            <a:tailEnd/>
          </a:ln>
        </p:spPr>
      </p:pic>
      <p:pic>
        <p:nvPicPr>
          <p:cNvPr id="6152" name="Picture 8"/>
          <p:cNvPicPr>
            <a:picLocks noChangeAspect="1" noChangeArrowheads="1"/>
          </p:cNvPicPr>
          <p:nvPr/>
        </p:nvPicPr>
        <p:blipFill>
          <a:blip r:embed="rId4"/>
          <a:srcRect/>
          <a:stretch>
            <a:fillRect/>
          </a:stretch>
        </p:blipFill>
        <p:spPr bwMode="auto">
          <a:xfrm>
            <a:off x="2667000" y="3641725"/>
            <a:ext cx="3619500" cy="371475"/>
          </a:xfrm>
          <a:prstGeom prst="rect">
            <a:avLst/>
          </a:prstGeom>
          <a:noFill/>
          <a:ln w="9525">
            <a:noFill/>
            <a:miter lim="800000"/>
            <a:headEnd/>
            <a:tailEnd/>
          </a:ln>
        </p:spPr>
      </p:pic>
      <p:sp>
        <p:nvSpPr>
          <p:cNvPr id="5" name="TextBox 4"/>
          <p:cNvSpPr txBox="1"/>
          <p:nvPr/>
        </p:nvSpPr>
        <p:spPr>
          <a:xfrm>
            <a:off x="304800" y="228600"/>
            <a:ext cx="6629400" cy="461665"/>
          </a:xfrm>
          <a:prstGeom prst="rect">
            <a:avLst/>
          </a:prstGeom>
          <a:noFill/>
        </p:spPr>
        <p:txBody>
          <a:bodyPr wrap="square" rtlCol="0">
            <a:spAutoFit/>
          </a:bodyPr>
          <a:lstStyle/>
          <a:p>
            <a:r>
              <a:rPr lang="en-US" dirty="0" smtClean="0"/>
              <a:t>Steps for gating design:</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endParaRPr lang="en-US"/>
          </a:p>
        </p:txBody>
      </p:sp>
      <p:sp>
        <p:nvSpPr>
          <p:cNvPr id="18435" name="Rectangle 3"/>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en-US"/>
          </a:p>
        </p:txBody>
      </p:sp>
      <p:sp>
        <p:nvSpPr>
          <p:cNvPr id="18436" name="Rectangle 4"/>
          <p:cNvSpPr>
            <a:spLocks noChangeArrowheads="1"/>
          </p:cNvSpPr>
          <p:nvPr/>
        </p:nvSpPr>
        <p:spPr bwMode="auto">
          <a:xfrm>
            <a:off x="228600" y="304800"/>
            <a:ext cx="8686800" cy="4893647"/>
          </a:xfrm>
          <a:prstGeom prst="rect">
            <a:avLst/>
          </a:prstGeom>
          <a:noFill/>
          <a:ln w="9525">
            <a:noFill/>
            <a:miter lim="800000"/>
            <a:headEnd/>
            <a:tailEnd/>
          </a:ln>
        </p:spPr>
        <p:txBody>
          <a:bodyPr>
            <a:spAutoFit/>
          </a:bodyPr>
          <a:lstStyle/>
          <a:p>
            <a:r>
              <a:rPr lang="en-US" dirty="0" smtClean="0"/>
              <a:t>5. Introduce </a:t>
            </a:r>
            <a:r>
              <a:rPr lang="en-US" dirty="0"/>
              <a:t>molten metal into the mold cavity at locations such that directional solidification promoted.</a:t>
            </a:r>
          </a:p>
          <a:p>
            <a:pPr>
              <a:buFont typeface="Wingdings" pitchFamily="2" charset="2"/>
              <a:buChar char="Ø"/>
            </a:pPr>
            <a:endParaRPr lang="en-US" dirty="0"/>
          </a:p>
          <a:p>
            <a:pPr>
              <a:buFontTx/>
              <a:buChar char="•"/>
            </a:pPr>
            <a:endParaRPr lang="en-US" dirty="0"/>
          </a:p>
          <a:p>
            <a:pPr>
              <a:buFontTx/>
              <a:buChar char="•"/>
            </a:pPr>
            <a:endParaRPr lang="en-US" dirty="0"/>
          </a:p>
          <a:p>
            <a:pPr>
              <a:buFontTx/>
              <a:buChar char="•"/>
            </a:pPr>
            <a:endParaRPr lang="en-US" dirty="0"/>
          </a:p>
          <a:p>
            <a:pPr>
              <a:buFontTx/>
              <a:buChar char="•"/>
            </a:pPr>
            <a:endParaRPr lang="en-US" dirty="0"/>
          </a:p>
          <a:p>
            <a:pPr>
              <a:buFontTx/>
              <a:buChar char="•"/>
            </a:pPr>
            <a:endParaRPr lang="en-US" dirty="0"/>
          </a:p>
          <a:p>
            <a:r>
              <a:rPr lang="en-US" dirty="0" smtClean="0"/>
              <a:t>6. </a:t>
            </a:r>
            <a:r>
              <a:rPr lang="en-US" dirty="0" err="1" smtClean="0"/>
              <a:t>Ingate</a:t>
            </a:r>
            <a:r>
              <a:rPr lang="en-US" dirty="0" smtClean="0"/>
              <a:t> </a:t>
            </a:r>
            <a:r>
              <a:rPr lang="en-US" dirty="0"/>
              <a:t>must be easy to fettle i.e. it should have smaller cross section and preferably the </a:t>
            </a:r>
            <a:r>
              <a:rPr lang="en-US" dirty="0" err="1"/>
              <a:t>ingate</a:t>
            </a:r>
            <a:r>
              <a:rPr lang="en-US" dirty="0"/>
              <a:t> junction should a flat surface with a thick section of the casting.</a:t>
            </a:r>
          </a:p>
          <a:p>
            <a:r>
              <a:rPr lang="en-US" dirty="0"/>
              <a:t>When several </a:t>
            </a:r>
            <a:r>
              <a:rPr lang="en-US" dirty="0" err="1"/>
              <a:t>ingates</a:t>
            </a:r>
            <a:r>
              <a:rPr lang="en-US" dirty="0"/>
              <a:t> are present, one that is most likely to cause damage determines the criteria assessment value defined as,</a:t>
            </a:r>
          </a:p>
        </p:txBody>
      </p:sp>
      <p:pic>
        <p:nvPicPr>
          <p:cNvPr id="18437" name="Picture 5"/>
          <p:cNvPicPr>
            <a:picLocks noChangeAspect="1" noChangeArrowheads="1"/>
          </p:cNvPicPr>
          <p:nvPr/>
        </p:nvPicPr>
        <p:blipFill>
          <a:blip r:embed="rId3"/>
          <a:srcRect/>
          <a:stretch>
            <a:fillRect/>
          </a:stretch>
        </p:blipFill>
        <p:spPr bwMode="auto">
          <a:xfrm>
            <a:off x="533400" y="1295400"/>
            <a:ext cx="3228975" cy="1881188"/>
          </a:xfrm>
          <a:prstGeom prst="rect">
            <a:avLst/>
          </a:prstGeom>
          <a:noFill/>
          <a:ln w="9525">
            <a:noFill/>
            <a:miter lim="800000"/>
            <a:headEnd/>
            <a:tailEnd/>
          </a:ln>
        </p:spPr>
      </p:pic>
      <p:sp>
        <p:nvSpPr>
          <p:cNvPr id="18438" name="Text Box 6"/>
          <p:cNvSpPr txBox="1">
            <a:spLocks noChangeArrowheads="1"/>
          </p:cNvSpPr>
          <p:nvPr/>
        </p:nvSpPr>
        <p:spPr bwMode="auto">
          <a:xfrm>
            <a:off x="4343400" y="1143000"/>
            <a:ext cx="4343400" cy="1552575"/>
          </a:xfrm>
          <a:prstGeom prst="rect">
            <a:avLst/>
          </a:prstGeom>
          <a:noFill/>
          <a:ln w="9525">
            <a:noFill/>
            <a:miter lim="800000"/>
            <a:headEnd/>
            <a:tailEnd/>
          </a:ln>
        </p:spPr>
        <p:txBody>
          <a:bodyPr>
            <a:spAutoFit/>
          </a:bodyPr>
          <a:lstStyle/>
          <a:p>
            <a:pPr>
              <a:spcBef>
                <a:spcPct val="50000"/>
              </a:spcBef>
            </a:pPr>
            <a:r>
              <a:rPr lang="en-US"/>
              <a:t>The best position is thick section which allow molten metal to flow to other sections with minimal cooling. </a:t>
            </a:r>
          </a:p>
        </p:txBody>
      </p:sp>
      <p:pic>
        <p:nvPicPr>
          <p:cNvPr id="18439" name="Picture 8"/>
          <p:cNvPicPr>
            <a:picLocks noChangeAspect="1" noChangeArrowheads="1"/>
          </p:cNvPicPr>
          <p:nvPr/>
        </p:nvPicPr>
        <p:blipFill>
          <a:blip r:embed="rId4"/>
          <a:srcRect/>
          <a:stretch>
            <a:fillRect/>
          </a:stretch>
        </p:blipFill>
        <p:spPr bwMode="auto">
          <a:xfrm>
            <a:off x="1219200" y="5181600"/>
            <a:ext cx="2333625" cy="447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152400" y="304800"/>
            <a:ext cx="8794395" cy="461665"/>
          </a:xfrm>
          <a:prstGeom prst="rect">
            <a:avLst/>
          </a:prstGeom>
          <a:noFill/>
          <a:ln w="9525">
            <a:noFill/>
            <a:miter lim="800000"/>
            <a:headEnd/>
            <a:tailEnd/>
          </a:ln>
        </p:spPr>
        <p:txBody>
          <a:bodyPr wrap="none">
            <a:spAutoFit/>
          </a:bodyPr>
          <a:lstStyle/>
          <a:p>
            <a:r>
              <a:rPr lang="en-US" dirty="0" smtClean="0"/>
              <a:t>7. It </a:t>
            </a:r>
            <a:r>
              <a:rPr lang="en-US" dirty="0"/>
              <a:t>should be commercially practicable with maximum casting yield.</a:t>
            </a:r>
          </a:p>
        </p:txBody>
      </p:sp>
      <p:pic>
        <p:nvPicPr>
          <p:cNvPr id="19459" name="Picture 3"/>
          <p:cNvPicPr>
            <a:picLocks noChangeAspect="1" noChangeArrowheads="1"/>
          </p:cNvPicPr>
          <p:nvPr/>
        </p:nvPicPr>
        <p:blipFill>
          <a:blip r:embed="rId2"/>
          <a:srcRect/>
          <a:stretch>
            <a:fillRect/>
          </a:stretch>
        </p:blipFill>
        <p:spPr bwMode="auto">
          <a:xfrm>
            <a:off x="457200" y="914400"/>
            <a:ext cx="3048000" cy="474663"/>
          </a:xfrm>
          <a:prstGeom prst="rect">
            <a:avLst/>
          </a:prstGeom>
          <a:noFill/>
          <a:ln w="9525">
            <a:noFill/>
            <a:miter lim="800000"/>
            <a:headEnd/>
            <a:tailEnd/>
          </a:ln>
        </p:spPr>
      </p:pic>
      <p:sp>
        <p:nvSpPr>
          <p:cNvPr id="19460" name="Rectangle 4"/>
          <p:cNvSpPr>
            <a:spLocks noChangeArrowheads="1"/>
          </p:cNvSpPr>
          <p:nvPr/>
        </p:nvSpPr>
        <p:spPr bwMode="auto">
          <a:xfrm>
            <a:off x="228600" y="1524000"/>
            <a:ext cx="8458200" cy="1187450"/>
          </a:xfrm>
          <a:prstGeom prst="rect">
            <a:avLst/>
          </a:prstGeom>
          <a:noFill/>
          <a:ln w="9525">
            <a:noFill/>
            <a:miter lim="800000"/>
            <a:headEnd/>
            <a:tailEnd/>
          </a:ln>
        </p:spPr>
        <p:txBody>
          <a:bodyPr>
            <a:spAutoFit/>
          </a:bodyPr>
          <a:lstStyle/>
          <a:p>
            <a:r>
              <a:rPr lang="en-US"/>
              <a:t>Where, </a:t>
            </a:r>
            <a:r>
              <a:rPr lang="en-US" i="1"/>
              <a:t>Nc </a:t>
            </a:r>
            <a:r>
              <a:rPr lang="en-US"/>
              <a:t>is number of casting cavities per mould, </a:t>
            </a:r>
            <a:r>
              <a:rPr lang="en-US" i="1"/>
              <a:t>vc </a:t>
            </a:r>
            <a:r>
              <a:rPr lang="en-US"/>
              <a:t>is the volume of each cavity, and </a:t>
            </a:r>
            <a:r>
              <a:rPr lang="en-US" i="1"/>
              <a:t>vg </a:t>
            </a:r>
            <a:r>
              <a:rPr lang="en-US"/>
              <a:t>is the volume of the common gating system for all the cavities in the mold.</a:t>
            </a:r>
          </a:p>
        </p:txBody>
      </p:sp>
      <p:pic>
        <p:nvPicPr>
          <p:cNvPr id="19461" name="Picture 5"/>
          <p:cNvPicPr>
            <a:picLocks noChangeAspect="1" noChangeArrowheads="1"/>
          </p:cNvPicPr>
          <p:nvPr/>
        </p:nvPicPr>
        <p:blipFill>
          <a:blip r:embed="rId3"/>
          <a:srcRect/>
          <a:stretch>
            <a:fillRect/>
          </a:stretch>
        </p:blipFill>
        <p:spPr bwMode="auto">
          <a:xfrm>
            <a:off x="533400" y="3429000"/>
            <a:ext cx="3429000" cy="2333625"/>
          </a:xfrm>
          <a:prstGeom prst="rect">
            <a:avLst/>
          </a:prstGeom>
          <a:noFill/>
          <a:ln w="9525">
            <a:noFill/>
            <a:miter lim="800000"/>
            <a:headEnd/>
            <a:tailEnd/>
          </a:ln>
        </p:spPr>
      </p:pic>
      <p:sp>
        <p:nvSpPr>
          <p:cNvPr id="19462" name="Text Box 6"/>
          <p:cNvSpPr txBox="1">
            <a:spLocks noChangeArrowheads="1"/>
          </p:cNvSpPr>
          <p:nvPr/>
        </p:nvSpPr>
        <p:spPr bwMode="auto">
          <a:xfrm>
            <a:off x="76200" y="2743200"/>
            <a:ext cx="8763000" cy="457200"/>
          </a:xfrm>
          <a:prstGeom prst="rect">
            <a:avLst/>
          </a:prstGeom>
          <a:noFill/>
          <a:ln w="9525">
            <a:noFill/>
            <a:miter lim="800000"/>
            <a:headEnd/>
            <a:tailEnd/>
          </a:ln>
        </p:spPr>
        <p:txBody>
          <a:bodyPr>
            <a:spAutoFit/>
          </a:bodyPr>
          <a:lstStyle/>
          <a:p>
            <a:pPr>
              <a:spcBef>
                <a:spcPct val="50000"/>
              </a:spcBef>
            </a:pPr>
            <a:r>
              <a:rPr lang="en-US" b="1" dirty="0"/>
              <a:t>Issue with multiple </a:t>
            </a:r>
            <a:r>
              <a:rPr lang="en-US" b="1" dirty="0" err="1"/>
              <a:t>ingate</a:t>
            </a:r>
            <a:r>
              <a:rPr lang="en-US" b="1" dirty="0"/>
              <a:t> system (parallel finger </a:t>
            </a:r>
            <a:r>
              <a:rPr lang="en-US" b="1" dirty="0" err="1"/>
              <a:t>ingates</a:t>
            </a:r>
            <a:r>
              <a:rPr lang="en-US" b="1" dirty="0"/>
              <a:t>)</a:t>
            </a:r>
          </a:p>
        </p:txBody>
      </p:sp>
      <p:pic>
        <p:nvPicPr>
          <p:cNvPr id="19463" name="Picture 7"/>
          <p:cNvPicPr>
            <a:picLocks noChangeAspect="1" noChangeArrowheads="1"/>
          </p:cNvPicPr>
          <p:nvPr/>
        </p:nvPicPr>
        <p:blipFill>
          <a:blip r:embed="rId4"/>
          <a:srcRect/>
          <a:stretch>
            <a:fillRect/>
          </a:stretch>
        </p:blipFill>
        <p:spPr bwMode="auto">
          <a:xfrm>
            <a:off x="4495800" y="3352800"/>
            <a:ext cx="37338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5" name="Picture 3"/>
          <p:cNvPicPr>
            <a:picLocks noChangeAspect="1" noChangeArrowheads="1"/>
          </p:cNvPicPr>
          <p:nvPr/>
        </p:nvPicPr>
        <p:blipFill>
          <a:blip r:embed="rId2"/>
          <a:srcRect/>
          <a:stretch>
            <a:fillRect/>
          </a:stretch>
        </p:blipFill>
        <p:spPr bwMode="auto">
          <a:xfrm>
            <a:off x="152400" y="2895600"/>
            <a:ext cx="2438400" cy="2785751"/>
          </a:xfrm>
          <a:prstGeom prst="rect">
            <a:avLst/>
          </a:prstGeom>
          <a:noFill/>
          <a:ln w="9525">
            <a:noFill/>
            <a:miter lim="800000"/>
            <a:headEnd/>
            <a:tailEnd/>
          </a:ln>
          <a:effectLst/>
        </p:spPr>
      </p:pic>
      <p:pic>
        <p:nvPicPr>
          <p:cNvPr id="228356" name="Picture 4"/>
          <p:cNvPicPr>
            <a:picLocks noChangeAspect="1" noChangeArrowheads="1"/>
          </p:cNvPicPr>
          <p:nvPr/>
        </p:nvPicPr>
        <p:blipFill>
          <a:blip r:embed="rId3"/>
          <a:srcRect/>
          <a:stretch>
            <a:fillRect/>
          </a:stretch>
        </p:blipFill>
        <p:spPr bwMode="auto">
          <a:xfrm>
            <a:off x="3352800" y="101707"/>
            <a:ext cx="5295900" cy="2870093"/>
          </a:xfrm>
          <a:prstGeom prst="rect">
            <a:avLst/>
          </a:prstGeom>
          <a:noFill/>
          <a:ln w="9525">
            <a:noFill/>
            <a:miter lim="800000"/>
            <a:headEnd/>
            <a:tailEnd/>
          </a:ln>
          <a:effectLst/>
        </p:spPr>
      </p:pic>
      <p:pic>
        <p:nvPicPr>
          <p:cNvPr id="228357" name="Picture 5"/>
          <p:cNvPicPr>
            <a:picLocks noChangeAspect="1" noChangeArrowheads="1"/>
          </p:cNvPicPr>
          <p:nvPr/>
        </p:nvPicPr>
        <p:blipFill>
          <a:blip r:embed="rId4"/>
          <a:srcRect/>
          <a:stretch>
            <a:fillRect/>
          </a:stretch>
        </p:blipFill>
        <p:spPr bwMode="auto">
          <a:xfrm>
            <a:off x="152400" y="183606"/>
            <a:ext cx="2819400" cy="2711994"/>
          </a:xfrm>
          <a:prstGeom prst="rect">
            <a:avLst/>
          </a:prstGeom>
          <a:noFill/>
          <a:ln w="9525">
            <a:noFill/>
            <a:miter lim="800000"/>
            <a:headEnd/>
            <a:tailEnd/>
          </a:ln>
          <a:effectLst/>
        </p:spPr>
      </p:pic>
      <p:pic>
        <p:nvPicPr>
          <p:cNvPr id="9" name="Picture 3"/>
          <p:cNvPicPr>
            <a:picLocks noChangeAspect="1" noChangeArrowheads="1"/>
          </p:cNvPicPr>
          <p:nvPr/>
        </p:nvPicPr>
        <p:blipFill>
          <a:blip r:embed="rId5" cstate="print"/>
          <a:srcRect/>
          <a:stretch>
            <a:fillRect/>
          </a:stretch>
        </p:blipFill>
        <p:spPr bwMode="auto">
          <a:xfrm>
            <a:off x="2743200" y="3276600"/>
            <a:ext cx="3352800" cy="2788826"/>
          </a:xfrm>
          <a:prstGeom prst="rect">
            <a:avLst/>
          </a:prstGeom>
          <a:noFill/>
          <a:ln w="9525">
            <a:noFill/>
            <a:miter lim="800000"/>
            <a:headEnd/>
            <a:tailEnd/>
          </a:ln>
        </p:spPr>
      </p:pic>
      <p:pic>
        <p:nvPicPr>
          <p:cNvPr id="10" name="Picture 4"/>
          <p:cNvPicPr>
            <a:picLocks noChangeAspect="1" noChangeArrowheads="1"/>
          </p:cNvPicPr>
          <p:nvPr/>
        </p:nvPicPr>
        <p:blipFill>
          <a:blip r:embed="rId6"/>
          <a:srcRect/>
          <a:stretch>
            <a:fillRect/>
          </a:stretch>
        </p:blipFill>
        <p:spPr bwMode="auto">
          <a:xfrm>
            <a:off x="6248400" y="3429000"/>
            <a:ext cx="2372751" cy="1676400"/>
          </a:xfrm>
          <a:prstGeom prst="rect">
            <a:avLst/>
          </a:prstGeom>
          <a:noFill/>
          <a:ln w="9525">
            <a:noFill/>
            <a:miter lim="800000"/>
            <a:headEnd/>
            <a:tailEnd/>
          </a:ln>
        </p:spPr>
      </p:pic>
      <p:pic>
        <p:nvPicPr>
          <p:cNvPr id="11" name="Picture 2"/>
          <p:cNvPicPr>
            <a:picLocks noChangeAspect="1" noChangeArrowheads="1"/>
          </p:cNvPicPr>
          <p:nvPr/>
        </p:nvPicPr>
        <p:blipFill>
          <a:blip r:embed="rId7"/>
          <a:srcRect/>
          <a:stretch>
            <a:fillRect/>
          </a:stretch>
        </p:blipFill>
        <p:spPr bwMode="auto">
          <a:xfrm>
            <a:off x="3733800" y="3065462"/>
            <a:ext cx="2057400" cy="14303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52400" y="152400"/>
            <a:ext cx="1447800" cy="579438"/>
          </a:xfrm>
          <a:prstGeom prst="rect">
            <a:avLst/>
          </a:prstGeom>
          <a:noFill/>
          <a:ln w="9525">
            <a:noFill/>
            <a:miter lim="800000"/>
            <a:headEnd/>
            <a:tailEnd/>
          </a:ln>
        </p:spPr>
        <p:txBody>
          <a:bodyPr>
            <a:spAutoFit/>
          </a:bodyPr>
          <a:lstStyle/>
          <a:p>
            <a:pPr>
              <a:spcBef>
                <a:spcPct val="50000"/>
              </a:spcBef>
            </a:pPr>
            <a:r>
              <a:rPr lang="en-US" sz="3200">
                <a:latin typeface="Arial Narrow" pitchFamily="34" charset="0"/>
              </a:rPr>
              <a:t>Fluidity</a:t>
            </a:r>
          </a:p>
        </p:txBody>
      </p:sp>
      <p:pic>
        <p:nvPicPr>
          <p:cNvPr id="52227" name="Picture 3" descr="Fig"/>
          <p:cNvPicPr>
            <a:picLocks noChangeAspect="1" noChangeArrowheads="1"/>
          </p:cNvPicPr>
          <p:nvPr/>
        </p:nvPicPr>
        <p:blipFill>
          <a:blip r:embed="rId3"/>
          <a:srcRect/>
          <a:stretch>
            <a:fillRect/>
          </a:stretch>
        </p:blipFill>
        <p:spPr bwMode="auto">
          <a:xfrm>
            <a:off x="4876800" y="228600"/>
            <a:ext cx="4051300" cy="5410200"/>
          </a:xfrm>
          <a:prstGeom prst="rect">
            <a:avLst/>
          </a:prstGeom>
          <a:noFill/>
          <a:ln w="9525">
            <a:noFill/>
            <a:miter lim="800000"/>
            <a:headEnd/>
            <a:tailEnd/>
          </a:ln>
        </p:spPr>
      </p:pic>
      <p:sp>
        <p:nvSpPr>
          <p:cNvPr id="52228" name="Text Box 4"/>
          <p:cNvSpPr txBox="1">
            <a:spLocks noChangeArrowheads="1"/>
          </p:cNvSpPr>
          <p:nvPr/>
        </p:nvSpPr>
        <p:spPr bwMode="auto">
          <a:xfrm>
            <a:off x="228600" y="1524000"/>
            <a:ext cx="4419600" cy="1373188"/>
          </a:xfrm>
          <a:prstGeom prst="rect">
            <a:avLst/>
          </a:prstGeom>
          <a:noFill/>
          <a:ln w="9525">
            <a:noFill/>
            <a:miter lim="800000"/>
            <a:headEnd/>
            <a:tailEnd/>
          </a:ln>
        </p:spPr>
        <p:txBody>
          <a:bodyPr>
            <a:spAutoFit/>
          </a:bodyPr>
          <a:lstStyle/>
          <a:p>
            <a:pPr>
              <a:spcBef>
                <a:spcPct val="50000"/>
              </a:spcBef>
            </a:pPr>
            <a:r>
              <a:rPr lang="en-US" sz="2800">
                <a:latin typeface="Arial Narrow" pitchFamily="34" charset="0"/>
              </a:rPr>
              <a:t>Fluidity is the ability of liquid metal to flow and fill the mold. (runability)</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228600" y="381000"/>
            <a:ext cx="4114800" cy="579438"/>
          </a:xfrm>
          <a:prstGeom prst="rect">
            <a:avLst/>
          </a:prstGeom>
          <a:noFill/>
          <a:ln w="9525">
            <a:noFill/>
            <a:miter lim="800000"/>
            <a:headEnd/>
            <a:tailEnd/>
          </a:ln>
        </p:spPr>
        <p:txBody>
          <a:bodyPr>
            <a:spAutoFit/>
          </a:bodyPr>
          <a:lstStyle/>
          <a:p>
            <a:pPr>
              <a:spcBef>
                <a:spcPct val="50000"/>
              </a:spcBef>
            </a:pPr>
            <a:r>
              <a:rPr lang="en-US" sz="3200">
                <a:latin typeface="Arial Narrow" pitchFamily="34" charset="0"/>
              </a:rPr>
              <a:t>Factors influencing fluidity</a:t>
            </a:r>
          </a:p>
        </p:txBody>
      </p:sp>
      <p:sp>
        <p:nvSpPr>
          <p:cNvPr id="53251" name="Text Box 3"/>
          <p:cNvSpPr txBox="1">
            <a:spLocks noChangeArrowheads="1"/>
          </p:cNvSpPr>
          <p:nvPr/>
        </p:nvSpPr>
        <p:spPr bwMode="auto">
          <a:xfrm>
            <a:off x="762000" y="1219200"/>
            <a:ext cx="5867400" cy="2462213"/>
          </a:xfrm>
          <a:prstGeom prst="rect">
            <a:avLst/>
          </a:prstGeom>
          <a:noFill/>
          <a:ln w="9525">
            <a:noFill/>
            <a:miter lim="800000"/>
            <a:headEnd/>
            <a:tailEnd/>
          </a:ln>
        </p:spPr>
        <p:txBody>
          <a:bodyPr>
            <a:spAutoFit/>
          </a:bodyPr>
          <a:lstStyle/>
          <a:p>
            <a:pPr marL="457200" indent="-457200">
              <a:spcBef>
                <a:spcPct val="50000"/>
              </a:spcBef>
              <a:buFontTx/>
              <a:buChar char="•"/>
            </a:pPr>
            <a:r>
              <a:rPr lang="en-US" sz="2800" dirty="0" smtClean="0">
                <a:latin typeface="Arial Narrow" pitchFamily="34" charset="0"/>
              </a:rPr>
              <a:t>Characteristics </a:t>
            </a:r>
            <a:r>
              <a:rPr lang="en-US" sz="2800" dirty="0">
                <a:latin typeface="Arial Narrow" pitchFamily="34" charset="0"/>
              </a:rPr>
              <a:t>of alloy </a:t>
            </a:r>
            <a:r>
              <a:rPr lang="en-US" sz="2800" dirty="0" smtClean="0">
                <a:latin typeface="Arial Narrow" pitchFamily="34" charset="0"/>
              </a:rPr>
              <a:t>solidification</a:t>
            </a:r>
          </a:p>
          <a:p>
            <a:pPr marL="457200" indent="-457200">
              <a:spcBef>
                <a:spcPct val="50000"/>
              </a:spcBef>
              <a:buFontTx/>
              <a:buChar char="•"/>
            </a:pPr>
            <a:r>
              <a:rPr lang="en-US" sz="2800" dirty="0" smtClean="0">
                <a:latin typeface="Arial Narrow" pitchFamily="34" charset="0"/>
              </a:rPr>
              <a:t>Viscosity of liquid metal</a:t>
            </a:r>
          </a:p>
          <a:p>
            <a:pPr marL="457200" indent="-457200">
              <a:spcBef>
                <a:spcPct val="50000"/>
              </a:spcBef>
              <a:buFontTx/>
              <a:buChar char="•"/>
            </a:pPr>
            <a:r>
              <a:rPr lang="en-US" sz="2800" dirty="0" smtClean="0">
                <a:latin typeface="Arial Narrow" pitchFamily="34" charset="0"/>
              </a:rPr>
              <a:t>Heat content of metal</a:t>
            </a:r>
            <a:endParaRPr lang="en-US" sz="2800" dirty="0">
              <a:latin typeface="Arial Narrow" pitchFamily="34" charset="0"/>
            </a:endParaRPr>
          </a:p>
          <a:p>
            <a:pPr marL="457200" indent="-457200">
              <a:spcBef>
                <a:spcPct val="50000"/>
              </a:spcBef>
              <a:buFontTx/>
              <a:buChar char="•"/>
            </a:pPr>
            <a:r>
              <a:rPr lang="en-US" sz="2800" dirty="0" smtClean="0">
                <a:latin typeface="Arial Narrow" pitchFamily="34" charset="0"/>
              </a:rPr>
              <a:t>Mold </a:t>
            </a:r>
            <a:r>
              <a:rPr lang="en-US" sz="2800" dirty="0">
                <a:latin typeface="Arial Narrow" pitchFamily="34" charset="0"/>
              </a:rPr>
              <a:t>properties and Pouring condition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For all\Downloads\C__Users_For_all_Desktop_Drawing1_Model_(1 (1)\Page1.jpg"/>
          <p:cNvPicPr/>
          <p:nvPr/>
        </p:nvPicPr>
        <p:blipFill rotWithShape="1">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l="12600" t="3944" r="5280" b="5257"/>
          <a:stretch/>
        </p:blipFill>
        <p:spPr bwMode="auto">
          <a:xfrm>
            <a:off x="914400" y="1447800"/>
            <a:ext cx="7620000" cy="5486400"/>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
        <p:nvSpPr>
          <p:cNvPr id="5" name="TextBox 4"/>
          <p:cNvSpPr txBox="1"/>
          <p:nvPr/>
        </p:nvSpPr>
        <p:spPr>
          <a:xfrm>
            <a:off x="0" y="0"/>
            <a:ext cx="9144000" cy="1569660"/>
          </a:xfrm>
          <a:prstGeom prst="rect">
            <a:avLst/>
          </a:prstGeom>
          <a:noFill/>
        </p:spPr>
        <p:txBody>
          <a:bodyPr wrap="square" rtlCol="0">
            <a:spAutoFit/>
          </a:bodyPr>
          <a:lstStyle/>
          <a:p>
            <a:r>
              <a:rPr lang="en-US" dirty="0" smtClean="0"/>
              <a:t>Q. For the bracket casting shown below, compare the three draw directions X, Y and Z (with parting line at X=80 mm, Y=40 mm and Z=20 mm) in terms of draw distance and undercut volume (with number of core). Show the core and pattern with parting line.</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fig"/>
          <p:cNvPicPr>
            <a:picLocks noChangeAspect="1" noChangeArrowheads="1"/>
          </p:cNvPicPr>
          <p:nvPr/>
        </p:nvPicPr>
        <p:blipFill>
          <a:blip r:embed="rId3"/>
          <a:srcRect/>
          <a:stretch>
            <a:fillRect/>
          </a:stretch>
        </p:blipFill>
        <p:spPr bwMode="auto">
          <a:xfrm>
            <a:off x="228600" y="762000"/>
            <a:ext cx="7924800" cy="5030788"/>
          </a:xfrm>
          <a:prstGeom prst="rect">
            <a:avLst/>
          </a:prstGeom>
          <a:noFill/>
          <a:ln w="9525">
            <a:noFill/>
            <a:miter lim="800000"/>
            <a:headEnd/>
            <a:tailEnd/>
          </a:ln>
        </p:spPr>
      </p:pic>
      <p:sp>
        <p:nvSpPr>
          <p:cNvPr id="54275" name="Rectangle 3"/>
          <p:cNvSpPr>
            <a:spLocks noChangeArrowheads="1"/>
          </p:cNvSpPr>
          <p:nvPr/>
        </p:nvSpPr>
        <p:spPr bwMode="auto">
          <a:xfrm>
            <a:off x="304800" y="228600"/>
            <a:ext cx="4687888" cy="457200"/>
          </a:xfrm>
          <a:prstGeom prst="rect">
            <a:avLst/>
          </a:prstGeom>
          <a:noFill/>
          <a:ln w="9525">
            <a:noFill/>
            <a:miter lim="800000"/>
            <a:headEnd/>
            <a:tailEnd/>
          </a:ln>
        </p:spPr>
        <p:txBody>
          <a:bodyPr wrap="none">
            <a:spAutoFit/>
          </a:bodyPr>
          <a:lstStyle/>
          <a:p>
            <a:pPr>
              <a:spcBef>
                <a:spcPct val="50000"/>
              </a:spcBef>
            </a:pPr>
            <a:r>
              <a:rPr lang="en-US"/>
              <a:t>Characteristics of alloy solidification</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Grp="1" noChangeAspect="1" noChangeArrowheads="1"/>
          </p:cNvPicPr>
          <p:nvPr>
            <p:ph/>
          </p:nvPr>
        </p:nvPicPr>
        <p:blipFill>
          <a:blip r:embed="rId3"/>
          <a:srcRect/>
          <a:stretch>
            <a:fillRect/>
          </a:stretch>
        </p:blipFill>
        <p:spPr>
          <a:xfrm>
            <a:off x="304800" y="533400"/>
            <a:ext cx="8610600" cy="4859338"/>
          </a:xfr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fig-2"/>
          <p:cNvPicPr>
            <a:picLocks noChangeAspect="1" noChangeArrowheads="1"/>
          </p:cNvPicPr>
          <p:nvPr/>
        </p:nvPicPr>
        <p:blipFill>
          <a:blip r:embed="rId3"/>
          <a:srcRect/>
          <a:stretch>
            <a:fillRect/>
          </a:stretch>
        </p:blipFill>
        <p:spPr bwMode="auto">
          <a:xfrm>
            <a:off x="1066800" y="228600"/>
            <a:ext cx="7315200" cy="5413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ph sz="half" idx="1"/>
          </p:nvPr>
        </p:nvGraphicFramePr>
        <p:xfrm>
          <a:off x="304800" y="762000"/>
          <a:ext cx="3505200" cy="338138"/>
        </p:xfrm>
        <a:graphic>
          <a:graphicData uri="http://schemas.openxmlformats.org/presentationml/2006/ole">
            <p:oleObj spid="_x0000_s205826" name="Equation" r:id="rId4" imgW="2374560" imgH="228600" progId="Equation.3">
              <p:embed/>
            </p:oleObj>
          </a:graphicData>
        </a:graphic>
      </p:graphicFrame>
      <p:sp>
        <p:nvSpPr>
          <p:cNvPr id="22532" name="Text Box 3"/>
          <p:cNvSpPr txBox="1">
            <a:spLocks noChangeArrowheads="1"/>
          </p:cNvSpPr>
          <p:nvPr/>
        </p:nvSpPr>
        <p:spPr bwMode="auto">
          <a:xfrm>
            <a:off x="228600" y="228600"/>
            <a:ext cx="2667000" cy="457200"/>
          </a:xfrm>
          <a:prstGeom prst="rect">
            <a:avLst/>
          </a:prstGeom>
          <a:noFill/>
          <a:ln w="9525">
            <a:noFill/>
            <a:miter lim="800000"/>
            <a:headEnd/>
            <a:tailEnd/>
          </a:ln>
        </p:spPr>
        <p:txBody>
          <a:bodyPr>
            <a:spAutoFit/>
          </a:bodyPr>
          <a:lstStyle/>
          <a:p>
            <a:pPr>
              <a:spcBef>
                <a:spcPct val="50000"/>
              </a:spcBef>
            </a:pPr>
            <a:r>
              <a:rPr lang="en-US"/>
              <a:t>Heat content</a:t>
            </a:r>
          </a:p>
        </p:txBody>
      </p:sp>
      <p:sp>
        <p:nvSpPr>
          <p:cNvPr id="22534" name="Rectangle 5"/>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endParaRPr lang="en-US"/>
          </a:p>
        </p:txBody>
      </p:sp>
      <p:graphicFrame>
        <p:nvGraphicFramePr>
          <p:cNvPr id="22531" name="Object 6"/>
          <p:cNvGraphicFramePr>
            <a:graphicFrameLocks noChangeAspect="1"/>
          </p:cNvGraphicFramePr>
          <p:nvPr/>
        </p:nvGraphicFramePr>
        <p:xfrm>
          <a:off x="381000" y="1066800"/>
          <a:ext cx="3886200" cy="704850"/>
        </p:xfrm>
        <a:graphic>
          <a:graphicData uri="http://schemas.openxmlformats.org/presentationml/2006/ole">
            <p:oleObj spid="_x0000_s205827" name="Equation" r:id="rId5" imgW="2679700" imgH="482600" progId="Equation.3">
              <p:embed/>
            </p:oleObj>
          </a:graphicData>
        </a:graphic>
      </p:graphicFrame>
      <p:sp>
        <p:nvSpPr>
          <p:cNvPr id="22535" name="Text Box 7"/>
          <p:cNvSpPr txBox="1">
            <a:spLocks noChangeArrowheads="1"/>
          </p:cNvSpPr>
          <p:nvPr/>
        </p:nvSpPr>
        <p:spPr bwMode="auto">
          <a:xfrm>
            <a:off x="304800" y="1676400"/>
            <a:ext cx="8153400" cy="457200"/>
          </a:xfrm>
          <a:prstGeom prst="rect">
            <a:avLst/>
          </a:prstGeom>
          <a:noFill/>
          <a:ln w="9525">
            <a:noFill/>
            <a:miter lim="800000"/>
            <a:headEnd/>
            <a:tailEnd/>
          </a:ln>
        </p:spPr>
        <p:txBody>
          <a:bodyPr>
            <a:spAutoFit/>
          </a:bodyPr>
          <a:lstStyle/>
          <a:p>
            <a:pPr>
              <a:spcBef>
                <a:spcPct val="50000"/>
              </a:spcBef>
            </a:pPr>
            <a:r>
              <a:rPr lang="en-US"/>
              <a:t>Fluidity of magnesium is 2 times lower than that of aluminium</a:t>
            </a:r>
          </a:p>
        </p:txBody>
      </p:sp>
      <p:pic>
        <p:nvPicPr>
          <p:cNvPr id="22536" name="Picture 8" descr="fig-1"/>
          <p:cNvPicPr>
            <a:picLocks noChangeAspect="1" noChangeArrowheads="1"/>
          </p:cNvPicPr>
          <p:nvPr/>
        </p:nvPicPr>
        <p:blipFill>
          <a:blip r:embed="rId6"/>
          <a:srcRect/>
          <a:stretch>
            <a:fillRect/>
          </a:stretch>
        </p:blipFill>
        <p:spPr bwMode="auto">
          <a:xfrm>
            <a:off x="1752600" y="2057400"/>
            <a:ext cx="4267200" cy="3792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ext Box 2"/>
          <p:cNvSpPr txBox="1">
            <a:spLocks noChangeArrowheads="1"/>
          </p:cNvSpPr>
          <p:nvPr/>
        </p:nvSpPr>
        <p:spPr bwMode="auto">
          <a:xfrm>
            <a:off x="304800" y="0"/>
            <a:ext cx="4267200" cy="519113"/>
          </a:xfrm>
          <a:prstGeom prst="rect">
            <a:avLst/>
          </a:prstGeom>
          <a:noFill/>
          <a:ln w="9525">
            <a:noFill/>
            <a:miter lim="800000"/>
            <a:headEnd/>
            <a:tailEnd/>
          </a:ln>
        </p:spPr>
        <p:txBody>
          <a:bodyPr>
            <a:spAutoFit/>
          </a:bodyPr>
          <a:lstStyle/>
          <a:p>
            <a:pPr>
              <a:spcBef>
                <a:spcPct val="50000"/>
              </a:spcBef>
            </a:pPr>
            <a:r>
              <a:rPr lang="en-US" sz="2800"/>
              <a:t>Viscosity</a:t>
            </a:r>
          </a:p>
        </p:txBody>
      </p:sp>
      <p:sp>
        <p:nvSpPr>
          <p:cNvPr id="21512" name="Rectangle 6"/>
          <p:cNvSpPr>
            <a:spLocks noChangeArrowheads="1"/>
          </p:cNvSpPr>
          <p:nvPr/>
        </p:nvSpPr>
        <p:spPr bwMode="auto">
          <a:xfrm>
            <a:off x="0" y="3487738"/>
            <a:ext cx="9144000" cy="0"/>
          </a:xfrm>
          <a:prstGeom prst="rect">
            <a:avLst/>
          </a:prstGeom>
          <a:noFill/>
          <a:ln w="9525">
            <a:noFill/>
            <a:miter lim="800000"/>
            <a:headEnd/>
            <a:tailEnd/>
          </a:ln>
        </p:spPr>
        <p:txBody>
          <a:bodyPr wrap="none" anchor="ctr">
            <a:spAutoFit/>
          </a:bodyPr>
          <a:lstStyle/>
          <a:p>
            <a:endParaRPr lang="en-US"/>
          </a:p>
        </p:txBody>
      </p:sp>
      <p:graphicFrame>
        <p:nvGraphicFramePr>
          <p:cNvPr id="21507" name="Object 7"/>
          <p:cNvGraphicFramePr>
            <a:graphicFrameLocks noChangeAspect="1"/>
          </p:cNvGraphicFramePr>
          <p:nvPr/>
        </p:nvGraphicFramePr>
        <p:xfrm>
          <a:off x="228600" y="1828800"/>
          <a:ext cx="2057400" cy="866775"/>
        </p:xfrm>
        <a:graphic>
          <a:graphicData uri="http://schemas.openxmlformats.org/presentationml/2006/ole">
            <p:oleObj spid="_x0000_s206850" name="Equation" r:id="rId4" imgW="1155700" imgH="482600" progId="Equation.3">
              <p:embed/>
            </p:oleObj>
          </a:graphicData>
        </a:graphic>
      </p:graphicFrame>
      <p:sp>
        <p:nvSpPr>
          <p:cNvPr id="21513" name="Rectangle 8"/>
          <p:cNvSpPr>
            <a:spLocks noChangeArrowheads="1"/>
          </p:cNvSpPr>
          <p:nvPr/>
        </p:nvSpPr>
        <p:spPr bwMode="auto">
          <a:xfrm>
            <a:off x="0" y="3973513"/>
            <a:ext cx="9144000" cy="0"/>
          </a:xfrm>
          <a:prstGeom prst="rect">
            <a:avLst/>
          </a:prstGeom>
          <a:noFill/>
          <a:ln w="9525">
            <a:noFill/>
            <a:miter lim="800000"/>
            <a:headEnd/>
            <a:tailEnd/>
          </a:ln>
        </p:spPr>
        <p:txBody>
          <a:bodyPr wrap="none" anchor="ctr">
            <a:spAutoFit/>
          </a:bodyPr>
          <a:lstStyle/>
          <a:p>
            <a:endParaRPr lang="en-US"/>
          </a:p>
        </p:txBody>
      </p:sp>
      <p:graphicFrame>
        <p:nvGraphicFramePr>
          <p:cNvPr id="21508" name="Object 9"/>
          <p:cNvGraphicFramePr>
            <a:graphicFrameLocks noChangeAspect="1"/>
          </p:cNvGraphicFramePr>
          <p:nvPr/>
        </p:nvGraphicFramePr>
        <p:xfrm>
          <a:off x="228600" y="914400"/>
          <a:ext cx="7086600" cy="876300"/>
        </p:xfrm>
        <a:graphic>
          <a:graphicData uri="http://schemas.openxmlformats.org/presentationml/2006/ole">
            <p:oleObj spid="_x0000_s206851" name="Equation" r:id="rId5" imgW="3937000" imgH="482600" progId="Equation.3">
              <p:embed/>
            </p:oleObj>
          </a:graphicData>
        </a:graphic>
      </p:graphicFrame>
      <p:pic>
        <p:nvPicPr>
          <p:cNvPr id="212996" name="Picture 4"/>
          <p:cNvPicPr>
            <a:picLocks noChangeAspect="1" noChangeArrowheads="1"/>
          </p:cNvPicPr>
          <p:nvPr/>
        </p:nvPicPr>
        <p:blipFill>
          <a:blip r:embed="rId6"/>
          <a:srcRect/>
          <a:stretch>
            <a:fillRect/>
          </a:stretch>
        </p:blipFill>
        <p:spPr bwMode="auto">
          <a:xfrm>
            <a:off x="76200" y="2743200"/>
            <a:ext cx="4524375" cy="3676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228600" y="381000"/>
            <a:ext cx="5257800" cy="457200"/>
          </a:xfrm>
          <a:prstGeom prst="rect">
            <a:avLst/>
          </a:prstGeom>
          <a:noFill/>
          <a:ln w="9525">
            <a:noFill/>
            <a:miter lim="800000"/>
            <a:headEnd/>
            <a:tailEnd/>
          </a:ln>
        </p:spPr>
        <p:txBody>
          <a:bodyPr>
            <a:spAutoFit/>
          </a:bodyPr>
          <a:lstStyle/>
          <a:p>
            <a:pPr>
              <a:spcBef>
                <a:spcPct val="50000"/>
              </a:spcBef>
            </a:pPr>
            <a:r>
              <a:rPr lang="en-US"/>
              <a:t>Mold properties and pouring condition</a:t>
            </a:r>
          </a:p>
        </p:txBody>
      </p:sp>
      <p:sp>
        <p:nvSpPr>
          <p:cNvPr id="58371" name="Text Box 3"/>
          <p:cNvSpPr txBox="1">
            <a:spLocks noChangeArrowheads="1"/>
          </p:cNvSpPr>
          <p:nvPr/>
        </p:nvSpPr>
        <p:spPr bwMode="auto">
          <a:xfrm>
            <a:off x="533400" y="1143000"/>
            <a:ext cx="8229600" cy="1917700"/>
          </a:xfrm>
          <a:prstGeom prst="rect">
            <a:avLst/>
          </a:prstGeom>
          <a:noFill/>
          <a:ln w="9525">
            <a:noFill/>
            <a:miter lim="800000"/>
            <a:headEnd/>
            <a:tailEnd/>
          </a:ln>
        </p:spPr>
        <p:txBody>
          <a:bodyPr>
            <a:spAutoFit/>
          </a:bodyPr>
          <a:lstStyle/>
          <a:p>
            <a:pPr>
              <a:spcBef>
                <a:spcPct val="50000"/>
              </a:spcBef>
            </a:pPr>
            <a:r>
              <a:rPr lang="en-US"/>
              <a:t>Theromophysical property i.e. conductivity of the mould and temperature of the mould</a:t>
            </a:r>
          </a:p>
          <a:p>
            <a:pPr>
              <a:spcBef>
                <a:spcPct val="50000"/>
              </a:spcBef>
            </a:pPr>
            <a:r>
              <a:rPr lang="en-US"/>
              <a:t>Gas permeability of the mould and state of the mould surface</a:t>
            </a:r>
          </a:p>
          <a:p>
            <a:pPr>
              <a:spcBef>
                <a:spcPct val="50000"/>
              </a:spcBef>
            </a:pPr>
            <a:r>
              <a:rPr lang="en-US"/>
              <a:t>Height of sprue</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a:srcRect/>
          <a:stretch>
            <a:fillRect/>
          </a:stretch>
        </p:blipFill>
        <p:spPr bwMode="auto">
          <a:xfrm>
            <a:off x="476249" y="228600"/>
            <a:ext cx="6271613" cy="5943600"/>
          </a:xfrm>
          <a:prstGeom prst="rect">
            <a:avLst/>
          </a:prstGeom>
          <a:noFill/>
          <a:ln w="9525">
            <a:noFill/>
            <a:miter lim="800000"/>
            <a:headEnd/>
            <a:tailEnd/>
          </a:ln>
          <a:effectLst/>
        </p:spPr>
      </p:pic>
      <p:sp>
        <p:nvSpPr>
          <p:cNvPr id="3" name="TextBox 2"/>
          <p:cNvSpPr txBox="1"/>
          <p:nvPr/>
        </p:nvSpPr>
        <p:spPr>
          <a:xfrm>
            <a:off x="6858000" y="457200"/>
            <a:ext cx="2286000" cy="830997"/>
          </a:xfrm>
          <a:prstGeom prst="rect">
            <a:avLst/>
          </a:prstGeom>
          <a:noFill/>
        </p:spPr>
        <p:txBody>
          <a:bodyPr wrap="square" rtlCol="0">
            <a:spAutoFit/>
          </a:bodyPr>
          <a:lstStyle/>
          <a:p>
            <a:r>
              <a:rPr lang="en-US" dirty="0" smtClean="0"/>
              <a:t>Constitutional under cooling</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asting-4"/>
          <p:cNvPicPr>
            <a:picLocks noChangeAspect="1" noChangeArrowheads="1"/>
          </p:cNvPicPr>
          <p:nvPr/>
        </p:nvPicPr>
        <p:blipFill>
          <a:blip r:embed="rId3"/>
          <a:srcRect/>
          <a:stretch>
            <a:fillRect/>
          </a:stretch>
        </p:blipFill>
        <p:spPr bwMode="auto">
          <a:xfrm>
            <a:off x="228600" y="0"/>
            <a:ext cx="4953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photo1"/>
          <p:cNvPicPr>
            <a:picLocks noChangeAspect="1" noChangeArrowheads="1"/>
          </p:cNvPicPr>
          <p:nvPr/>
        </p:nvPicPr>
        <p:blipFill>
          <a:blip r:embed="rId3"/>
          <a:srcRect/>
          <a:stretch>
            <a:fillRect/>
          </a:stretch>
        </p:blipFill>
        <p:spPr bwMode="auto">
          <a:xfrm>
            <a:off x="381000" y="1219200"/>
            <a:ext cx="3505200" cy="2473325"/>
          </a:xfrm>
          <a:prstGeom prst="rect">
            <a:avLst/>
          </a:prstGeom>
          <a:noFill/>
          <a:ln w="9525">
            <a:noFill/>
            <a:miter lim="800000"/>
            <a:headEnd/>
            <a:tailEnd/>
          </a:ln>
        </p:spPr>
      </p:pic>
      <p:sp>
        <p:nvSpPr>
          <p:cNvPr id="145411" name="Text Box 3"/>
          <p:cNvSpPr txBox="1">
            <a:spLocks noChangeArrowheads="1"/>
          </p:cNvSpPr>
          <p:nvPr/>
        </p:nvSpPr>
        <p:spPr bwMode="auto">
          <a:xfrm>
            <a:off x="152400" y="152400"/>
            <a:ext cx="2209800" cy="457200"/>
          </a:xfrm>
          <a:prstGeom prst="rect">
            <a:avLst/>
          </a:prstGeom>
          <a:noFill/>
          <a:ln w="9525">
            <a:noFill/>
            <a:miter lim="800000"/>
            <a:headEnd/>
            <a:tailEnd/>
          </a:ln>
        </p:spPr>
        <p:txBody>
          <a:bodyPr>
            <a:spAutoFit/>
          </a:bodyPr>
          <a:lstStyle/>
          <a:p>
            <a:pPr>
              <a:spcBef>
                <a:spcPct val="50000"/>
              </a:spcBef>
            </a:pPr>
            <a:r>
              <a:rPr lang="en-US"/>
              <a:t>Casting defects</a:t>
            </a:r>
          </a:p>
        </p:txBody>
      </p:sp>
      <p:sp>
        <p:nvSpPr>
          <p:cNvPr id="145412" name="Text Box 4"/>
          <p:cNvSpPr txBox="1">
            <a:spLocks noChangeArrowheads="1"/>
          </p:cNvSpPr>
          <p:nvPr/>
        </p:nvSpPr>
        <p:spPr bwMode="auto">
          <a:xfrm>
            <a:off x="228600" y="685800"/>
            <a:ext cx="3581400" cy="457200"/>
          </a:xfrm>
          <a:prstGeom prst="rect">
            <a:avLst/>
          </a:prstGeom>
          <a:noFill/>
          <a:ln w="9525">
            <a:noFill/>
            <a:miter lim="800000"/>
            <a:headEnd/>
            <a:tailEnd/>
          </a:ln>
        </p:spPr>
        <p:txBody>
          <a:bodyPr>
            <a:spAutoFit/>
          </a:bodyPr>
          <a:lstStyle/>
          <a:p>
            <a:pPr>
              <a:spcBef>
                <a:spcPct val="50000"/>
              </a:spcBef>
            </a:pPr>
            <a:r>
              <a:rPr lang="en-US"/>
              <a:t>1. Inclusions</a:t>
            </a:r>
          </a:p>
        </p:txBody>
      </p:sp>
      <p:sp>
        <p:nvSpPr>
          <p:cNvPr id="145413" name="Text Box 5"/>
          <p:cNvSpPr txBox="1">
            <a:spLocks noChangeArrowheads="1"/>
          </p:cNvSpPr>
          <p:nvPr/>
        </p:nvSpPr>
        <p:spPr bwMode="auto">
          <a:xfrm>
            <a:off x="4191000" y="1371600"/>
            <a:ext cx="3276600" cy="1187450"/>
          </a:xfrm>
          <a:prstGeom prst="rect">
            <a:avLst/>
          </a:prstGeom>
          <a:noFill/>
          <a:ln w="9525">
            <a:noFill/>
            <a:miter lim="800000"/>
            <a:headEnd/>
            <a:tailEnd/>
          </a:ln>
        </p:spPr>
        <p:txBody>
          <a:bodyPr>
            <a:spAutoFit/>
          </a:bodyPr>
          <a:lstStyle/>
          <a:p>
            <a:pPr>
              <a:spcBef>
                <a:spcPct val="50000"/>
              </a:spcBef>
            </a:pPr>
            <a:r>
              <a:rPr lang="en-US"/>
              <a:t>Sand, slag, dross, oxides or other materials embedded in casting</a:t>
            </a:r>
          </a:p>
        </p:txBody>
      </p:sp>
      <p:sp>
        <p:nvSpPr>
          <p:cNvPr id="145414" name="Text Box 6"/>
          <p:cNvSpPr txBox="1">
            <a:spLocks noChangeArrowheads="1"/>
          </p:cNvSpPr>
          <p:nvPr/>
        </p:nvSpPr>
        <p:spPr bwMode="auto">
          <a:xfrm>
            <a:off x="4114800" y="3276600"/>
            <a:ext cx="4724400" cy="1917700"/>
          </a:xfrm>
          <a:prstGeom prst="rect">
            <a:avLst/>
          </a:prstGeom>
          <a:noFill/>
          <a:ln w="9525">
            <a:noFill/>
            <a:miter lim="800000"/>
            <a:headEnd/>
            <a:tailEnd/>
          </a:ln>
        </p:spPr>
        <p:txBody>
          <a:bodyPr>
            <a:spAutoFit/>
          </a:bodyPr>
          <a:lstStyle/>
          <a:p>
            <a:pPr>
              <a:spcBef>
                <a:spcPct val="50000"/>
              </a:spcBef>
            </a:pPr>
            <a:r>
              <a:rPr lang="en-US"/>
              <a:t>Quality control during melting by degassing, design of gating system to minimize turbulence, erosion of mold wall and aspiration, and adoption of filtration technique.</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2"/>
          <p:cNvSpPr txBox="1">
            <a:spLocks noChangeArrowheads="1"/>
          </p:cNvSpPr>
          <p:nvPr/>
        </p:nvSpPr>
        <p:spPr bwMode="auto">
          <a:xfrm>
            <a:off x="152400" y="228600"/>
            <a:ext cx="2895600" cy="457200"/>
          </a:xfrm>
          <a:prstGeom prst="rect">
            <a:avLst/>
          </a:prstGeom>
          <a:noFill/>
          <a:ln w="9525">
            <a:noFill/>
            <a:miter lim="800000"/>
            <a:headEnd/>
            <a:tailEnd/>
          </a:ln>
        </p:spPr>
        <p:txBody>
          <a:bodyPr>
            <a:spAutoFit/>
          </a:bodyPr>
          <a:lstStyle/>
          <a:p>
            <a:pPr>
              <a:spcBef>
                <a:spcPct val="50000"/>
              </a:spcBef>
            </a:pPr>
            <a:r>
              <a:rPr lang="en-US" dirty="0" smtClean="0"/>
              <a:t>2. </a:t>
            </a:r>
            <a:r>
              <a:rPr lang="en-US" dirty="0"/>
              <a:t>Hot tears</a:t>
            </a:r>
          </a:p>
        </p:txBody>
      </p:sp>
      <p:pic>
        <p:nvPicPr>
          <p:cNvPr id="152579" name="Picture 3" descr="photo5"/>
          <p:cNvPicPr>
            <a:picLocks noChangeAspect="1" noChangeArrowheads="1"/>
          </p:cNvPicPr>
          <p:nvPr/>
        </p:nvPicPr>
        <p:blipFill>
          <a:blip r:embed="rId3"/>
          <a:srcRect/>
          <a:stretch>
            <a:fillRect/>
          </a:stretch>
        </p:blipFill>
        <p:spPr bwMode="auto">
          <a:xfrm>
            <a:off x="990600" y="990600"/>
            <a:ext cx="7010400" cy="2836863"/>
          </a:xfrm>
          <a:prstGeom prst="rect">
            <a:avLst/>
          </a:prstGeom>
          <a:noFill/>
          <a:ln w="9525">
            <a:noFill/>
            <a:miter lim="800000"/>
            <a:headEnd/>
            <a:tailEnd/>
          </a:ln>
        </p:spPr>
      </p:pic>
      <p:sp>
        <p:nvSpPr>
          <p:cNvPr id="152580" name="Text Box 4"/>
          <p:cNvSpPr txBox="1">
            <a:spLocks noChangeArrowheads="1"/>
          </p:cNvSpPr>
          <p:nvPr/>
        </p:nvSpPr>
        <p:spPr bwMode="auto">
          <a:xfrm>
            <a:off x="533400" y="4114800"/>
            <a:ext cx="7467600" cy="822325"/>
          </a:xfrm>
          <a:prstGeom prst="rect">
            <a:avLst/>
          </a:prstGeom>
          <a:noFill/>
          <a:ln w="9525">
            <a:noFill/>
            <a:miter lim="800000"/>
            <a:headEnd/>
            <a:tailEnd/>
          </a:ln>
        </p:spPr>
        <p:txBody>
          <a:bodyPr>
            <a:spAutoFit/>
          </a:bodyPr>
          <a:lstStyle/>
          <a:p>
            <a:pPr>
              <a:spcBef>
                <a:spcPct val="50000"/>
              </a:spcBef>
            </a:pPr>
            <a:r>
              <a:rPr lang="en-US"/>
              <a:t>Tearing of casting at the grain boundaries in the later part of the solidification.</a:t>
            </a:r>
          </a:p>
        </p:txBody>
      </p:sp>
      <p:sp>
        <p:nvSpPr>
          <p:cNvPr id="152581" name="Text Box 5"/>
          <p:cNvSpPr txBox="1">
            <a:spLocks noChangeArrowheads="1"/>
          </p:cNvSpPr>
          <p:nvPr/>
        </p:nvSpPr>
        <p:spPr bwMode="auto">
          <a:xfrm>
            <a:off x="533400" y="4953000"/>
            <a:ext cx="8382000" cy="457200"/>
          </a:xfrm>
          <a:prstGeom prst="rect">
            <a:avLst/>
          </a:prstGeom>
          <a:noFill/>
          <a:ln w="9525">
            <a:noFill/>
            <a:miter lim="800000"/>
            <a:headEnd/>
            <a:tailEnd/>
          </a:ln>
        </p:spPr>
        <p:txBody>
          <a:bodyPr>
            <a:spAutoFit/>
          </a:bodyPr>
          <a:lstStyle/>
          <a:p>
            <a:pPr>
              <a:spcBef>
                <a:spcPct val="50000"/>
              </a:spcBef>
            </a:pPr>
            <a:r>
              <a:rPr lang="en-US"/>
              <a:t>Change of geometry of casting, mold material, alloy composition.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2"/>
          <p:cNvPicPr>
            <a:picLocks noChangeAspect="1" noChangeArrowheads="1"/>
          </p:cNvPicPr>
          <p:nvPr/>
        </p:nvPicPr>
        <p:blipFill>
          <a:blip r:embed="rId2"/>
          <a:srcRect/>
          <a:stretch>
            <a:fillRect/>
          </a:stretch>
        </p:blipFill>
        <p:spPr bwMode="auto">
          <a:xfrm>
            <a:off x="304800" y="533400"/>
            <a:ext cx="3521694" cy="2590800"/>
          </a:xfrm>
          <a:prstGeom prst="rect">
            <a:avLst/>
          </a:prstGeom>
          <a:noFill/>
          <a:ln w="9525">
            <a:noFill/>
            <a:miter lim="800000"/>
            <a:headEnd/>
            <a:tailEnd/>
          </a:ln>
          <a:effectLst/>
        </p:spPr>
      </p:pic>
      <p:pic>
        <p:nvPicPr>
          <p:cNvPr id="239619" name="Picture 3"/>
          <p:cNvPicPr>
            <a:picLocks noChangeAspect="1" noChangeArrowheads="1"/>
          </p:cNvPicPr>
          <p:nvPr/>
        </p:nvPicPr>
        <p:blipFill>
          <a:blip r:embed="rId3"/>
          <a:srcRect/>
          <a:stretch>
            <a:fillRect/>
          </a:stretch>
        </p:blipFill>
        <p:spPr bwMode="auto">
          <a:xfrm>
            <a:off x="5029200" y="3386983"/>
            <a:ext cx="3886200" cy="3547217"/>
          </a:xfrm>
          <a:prstGeom prst="rect">
            <a:avLst/>
          </a:prstGeom>
          <a:noFill/>
          <a:ln w="9525">
            <a:noFill/>
            <a:miter lim="800000"/>
            <a:headEnd/>
            <a:tailEnd/>
          </a:ln>
          <a:effectLst/>
        </p:spPr>
      </p:pic>
      <p:pic>
        <p:nvPicPr>
          <p:cNvPr id="239620" name="Picture 4"/>
          <p:cNvPicPr>
            <a:picLocks noChangeAspect="1" noChangeArrowheads="1"/>
          </p:cNvPicPr>
          <p:nvPr/>
        </p:nvPicPr>
        <p:blipFill>
          <a:blip r:embed="rId4"/>
          <a:srcRect/>
          <a:stretch>
            <a:fillRect/>
          </a:stretch>
        </p:blipFill>
        <p:spPr bwMode="auto">
          <a:xfrm>
            <a:off x="5181600" y="457200"/>
            <a:ext cx="3537632" cy="2667000"/>
          </a:xfrm>
          <a:prstGeom prst="rect">
            <a:avLst/>
          </a:prstGeom>
          <a:noFill/>
          <a:ln w="9525">
            <a:noFill/>
            <a:miter lim="800000"/>
            <a:headEnd/>
            <a:tailEnd/>
          </a:ln>
          <a:effectLst/>
        </p:spPr>
      </p:pic>
      <p:sp>
        <p:nvSpPr>
          <p:cNvPr id="7" name="TextBox 6"/>
          <p:cNvSpPr txBox="1"/>
          <p:nvPr/>
        </p:nvSpPr>
        <p:spPr>
          <a:xfrm>
            <a:off x="609600" y="3200400"/>
            <a:ext cx="2209800" cy="461665"/>
          </a:xfrm>
          <a:prstGeom prst="rect">
            <a:avLst/>
          </a:prstGeom>
          <a:noFill/>
        </p:spPr>
        <p:txBody>
          <a:bodyPr wrap="square" rtlCol="0">
            <a:spAutoFit/>
          </a:bodyPr>
          <a:lstStyle/>
          <a:p>
            <a:r>
              <a:rPr lang="en-US" dirty="0" smtClean="0"/>
              <a:t>Component</a:t>
            </a:r>
            <a:endParaRPr lang="en-US" dirty="0"/>
          </a:p>
        </p:txBody>
      </p:sp>
      <p:sp>
        <p:nvSpPr>
          <p:cNvPr id="8" name="TextBox 7"/>
          <p:cNvSpPr txBox="1"/>
          <p:nvPr/>
        </p:nvSpPr>
        <p:spPr>
          <a:xfrm>
            <a:off x="6400800" y="2971800"/>
            <a:ext cx="2209800" cy="461665"/>
          </a:xfrm>
          <a:prstGeom prst="rect">
            <a:avLst/>
          </a:prstGeom>
          <a:noFill/>
        </p:spPr>
        <p:txBody>
          <a:bodyPr wrap="square" rtlCol="0">
            <a:spAutoFit/>
          </a:bodyPr>
          <a:lstStyle/>
          <a:p>
            <a:r>
              <a:rPr lang="en-US" dirty="0" smtClean="0"/>
              <a:t>Pattern</a:t>
            </a:r>
            <a:endParaRPr lang="en-US" dirty="0"/>
          </a:p>
        </p:txBody>
      </p:sp>
      <p:sp>
        <p:nvSpPr>
          <p:cNvPr id="9" name="TextBox 8"/>
          <p:cNvSpPr txBox="1"/>
          <p:nvPr/>
        </p:nvSpPr>
        <p:spPr>
          <a:xfrm>
            <a:off x="4724400" y="5334000"/>
            <a:ext cx="914400" cy="461665"/>
          </a:xfrm>
          <a:prstGeom prst="rect">
            <a:avLst/>
          </a:prstGeom>
          <a:noFill/>
        </p:spPr>
        <p:txBody>
          <a:bodyPr wrap="square" rtlCol="0">
            <a:spAutoFit/>
          </a:bodyPr>
          <a:lstStyle/>
          <a:p>
            <a:r>
              <a:rPr lang="en-US" dirty="0" smtClean="0"/>
              <a:t>Core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620"/>
                                        </p:tgtEl>
                                        <p:attrNameLst>
                                          <p:attrName>style.visibility</p:attrName>
                                        </p:attrNameLst>
                                      </p:cBhvr>
                                      <p:to>
                                        <p:strVal val="visible"/>
                                      </p:to>
                                    </p:set>
                                    <p:animEffect transition="in" filter="fade">
                                      <p:cBhvr>
                                        <p:cTn id="7" dur="2000"/>
                                        <p:tgtEl>
                                          <p:spTgt spid="2396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619"/>
                                        </p:tgtEl>
                                        <p:attrNameLst>
                                          <p:attrName>style.visibility</p:attrName>
                                        </p:attrNameLst>
                                      </p:cBhvr>
                                      <p:to>
                                        <p:strVal val="visible"/>
                                      </p:to>
                                    </p:set>
                                    <p:animEffect transition="in" filter="fade">
                                      <p:cBhvr>
                                        <p:cTn id="12" dur="2000"/>
                                        <p:tgtEl>
                                          <p:spTgt spid="239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3"/>
          <a:srcRect/>
          <a:stretch>
            <a:fillRect/>
          </a:stretch>
        </p:blipFill>
        <p:spPr bwMode="auto">
          <a:xfrm>
            <a:off x="152400" y="228600"/>
            <a:ext cx="4114800" cy="2819400"/>
          </a:xfrm>
          <a:prstGeom prst="rect">
            <a:avLst/>
          </a:prstGeom>
          <a:noFill/>
          <a:ln w="9525">
            <a:noFill/>
            <a:miter lim="800000"/>
            <a:headEnd/>
            <a:tailEnd/>
          </a:ln>
        </p:spPr>
      </p:pic>
      <p:pic>
        <p:nvPicPr>
          <p:cNvPr id="154627" name="Picture 3"/>
          <p:cNvPicPr>
            <a:picLocks noChangeAspect="1" noChangeArrowheads="1"/>
          </p:cNvPicPr>
          <p:nvPr/>
        </p:nvPicPr>
        <p:blipFill>
          <a:blip r:embed="rId4"/>
          <a:srcRect/>
          <a:stretch>
            <a:fillRect/>
          </a:stretch>
        </p:blipFill>
        <p:spPr bwMode="auto">
          <a:xfrm>
            <a:off x="4876800" y="228600"/>
            <a:ext cx="3965575" cy="4038600"/>
          </a:xfrm>
          <a:prstGeom prst="rect">
            <a:avLst/>
          </a:prstGeom>
          <a:noFill/>
          <a:ln w="9525">
            <a:noFill/>
            <a:miter lim="800000"/>
            <a:headEnd/>
            <a:tailEnd/>
          </a:ln>
        </p:spPr>
      </p:pic>
      <p:pic>
        <p:nvPicPr>
          <p:cNvPr id="154628" name="Picture 4"/>
          <p:cNvPicPr>
            <a:picLocks noChangeAspect="1" noChangeArrowheads="1"/>
          </p:cNvPicPr>
          <p:nvPr/>
        </p:nvPicPr>
        <p:blipFill>
          <a:blip r:embed="rId5"/>
          <a:srcRect/>
          <a:stretch>
            <a:fillRect/>
          </a:stretch>
        </p:blipFill>
        <p:spPr bwMode="auto">
          <a:xfrm>
            <a:off x="152400" y="3048000"/>
            <a:ext cx="3962400" cy="2835275"/>
          </a:xfrm>
          <a:prstGeom prst="rect">
            <a:avLst/>
          </a:prstGeom>
          <a:noFill/>
          <a:ln w="9525">
            <a:noFill/>
            <a:miter lim="800000"/>
            <a:headEnd/>
            <a:tailEnd/>
          </a:ln>
        </p:spPr>
      </p:pic>
      <p:sp>
        <p:nvSpPr>
          <p:cNvPr id="154629" name="Text Box 5"/>
          <p:cNvSpPr txBox="1">
            <a:spLocks noChangeArrowheads="1"/>
          </p:cNvSpPr>
          <p:nvPr/>
        </p:nvSpPr>
        <p:spPr bwMode="auto">
          <a:xfrm>
            <a:off x="5029200" y="4648200"/>
            <a:ext cx="3124200" cy="457200"/>
          </a:xfrm>
          <a:prstGeom prst="rect">
            <a:avLst/>
          </a:prstGeom>
          <a:noFill/>
          <a:ln w="9525">
            <a:noFill/>
            <a:miter lim="800000"/>
            <a:headEnd/>
            <a:tailEnd/>
          </a:ln>
        </p:spPr>
        <p:txBody>
          <a:bodyPr>
            <a:spAutoFit/>
          </a:bodyPr>
          <a:lstStyle/>
          <a:p>
            <a:pPr>
              <a:spcBef>
                <a:spcPct val="50000"/>
              </a:spcBef>
            </a:pPr>
            <a:r>
              <a:rPr lang="en-US"/>
              <a:t>Laboratory experiment</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3"/>
          <a:srcRect/>
          <a:stretch>
            <a:fillRect/>
          </a:stretch>
        </p:blipFill>
        <p:spPr bwMode="auto">
          <a:xfrm>
            <a:off x="152400" y="304800"/>
            <a:ext cx="8839200" cy="1266825"/>
          </a:xfrm>
          <a:prstGeom prst="rect">
            <a:avLst/>
          </a:prstGeom>
          <a:noFill/>
          <a:ln w="9525">
            <a:noFill/>
            <a:miter lim="800000"/>
            <a:headEnd/>
            <a:tailEnd/>
          </a:ln>
        </p:spPr>
      </p:pic>
      <p:pic>
        <p:nvPicPr>
          <p:cNvPr id="155651" name="Picture 3"/>
          <p:cNvPicPr>
            <a:picLocks noChangeAspect="1" noChangeArrowheads="1"/>
          </p:cNvPicPr>
          <p:nvPr/>
        </p:nvPicPr>
        <p:blipFill>
          <a:blip r:embed="rId4"/>
          <a:srcRect/>
          <a:stretch>
            <a:fillRect/>
          </a:stretch>
        </p:blipFill>
        <p:spPr bwMode="auto">
          <a:xfrm>
            <a:off x="304800" y="1981200"/>
            <a:ext cx="8610600" cy="3046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photo2"/>
          <p:cNvPicPr>
            <a:picLocks noChangeAspect="1" noChangeArrowheads="1"/>
          </p:cNvPicPr>
          <p:nvPr/>
        </p:nvPicPr>
        <p:blipFill>
          <a:blip r:embed="rId3" cstate="print"/>
          <a:srcRect/>
          <a:stretch>
            <a:fillRect/>
          </a:stretch>
        </p:blipFill>
        <p:spPr bwMode="auto">
          <a:xfrm>
            <a:off x="76200" y="685801"/>
            <a:ext cx="5442305" cy="1219200"/>
          </a:xfrm>
          <a:prstGeom prst="rect">
            <a:avLst/>
          </a:prstGeom>
          <a:noFill/>
          <a:ln w="9525">
            <a:noFill/>
            <a:miter lim="800000"/>
            <a:headEnd/>
            <a:tailEnd/>
          </a:ln>
        </p:spPr>
      </p:pic>
      <p:sp>
        <p:nvSpPr>
          <p:cNvPr id="146435" name="Text Box 3"/>
          <p:cNvSpPr txBox="1">
            <a:spLocks noChangeArrowheads="1"/>
          </p:cNvSpPr>
          <p:nvPr/>
        </p:nvSpPr>
        <p:spPr bwMode="auto">
          <a:xfrm>
            <a:off x="152400" y="152400"/>
            <a:ext cx="6172200" cy="457200"/>
          </a:xfrm>
          <a:prstGeom prst="rect">
            <a:avLst/>
          </a:prstGeom>
          <a:noFill/>
          <a:ln w="9525">
            <a:noFill/>
            <a:miter lim="800000"/>
            <a:headEnd/>
            <a:tailEnd/>
          </a:ln>
        </p:spPr>
        <p:txBody>
          <a:bodyPr>
            <a:spAutoFit/>
          </a:bodyPr>
          <a:lstStyle/>
          <a:p>
            <a:pPr>
              <a:spcBef>
                <a:spcPct val="50000"/>
              </a:spcBef>
            </a:pPr>
            <a:r>
              <a:rPr lang="en-US" dirty="0" smtClean="0"/>
              <a:t>3. </a:t>
            </a:r>
            <a:r>
              <a:rPr lang="en-US" dirty="0"/>
              <a:t>Blow holes and pin holes (gas porosity)</a:t>
            </a:r>
          </a:p>
        </p:txBody>
      </p:sp>
      <p:sp>
        <p:nvSpPr>
          <p:cNvPr id="146436" name="Text Box 4"/>
          <p:cNvSpPr txBox="1">
            <a:spLocks noChangeArrowheads="1"/>
          </p:cNvSpPr>
          <p:nvPr/>
        </p:nvSpPr>
        <p:spPr bwMode="auto">
          <a:xfrm>
            <a:off x="5562600" y="838200"/>
            <a:ext cx="3581400" cy="830997"/>
          </a:xfrm>
          <a:prstGeom prst="rect">
            <a:avLst/>
          </a:prstGeom>
          <a:noFill/>
          <a:ln w="9525">
            <a:noFill/>
            <a:miter lim="800000"/>
            <a:headEnd/>
            <a:tailEnd/>
          </a:ln>
        </p:spPr>
        <p:txBody>
          <a:bodyPr wrap="square">
            <a:spAutoFit/>
          </a:bodyPr>
          <a:lstStyle/>
          <a:p>
            <a:pPr>
              <a:spcBef>
                <a:spcPct val="50000"/>
              </a:spcBef>
            </a:pPr>
            <a:r>
              <a:rPr lang="en-US" dirty="0"/>
              <a:t>Caused by entrapped gases like CO, H or </a:t>
            </a:r>
            <a:r>
              <a:rPr lang="en-US" dirty="0" smtClean="0"/>
              <a:t>steam etc.</a:t>
            </a:r>
            <a:endParaRPr lang="en-US" dirty="0"/>
          </a:p>
        </p:txBody>
      </p:sp>
      <p:pic>
        <p:nvPicPr>
          <p:cNvPr id="216065" name="Picture 1"/>
          <p:cNvPicPr>
            <a:picLocks noChangeAspect="1" noChangeArrowheads="1"/>
          </p:cNvPicPr>
          <p:nvPr/>
        </p:nvPicPr>
        <p:blipFill>
          <a:blip r:embed="rId4"/>
          <a:srcRect/>
          <a:stretch>
            <a:fillRect/>
          </a:stretch>
        </p:blipFill>
        <p:spPr bwMode="auto">
          <a:xfrm>
            <a:off x="0" y="1905000"/>
            <a:ext cx="5164492" cy="3897016"/>
          </a:xfrm>
          <a:prstGeom prst="rect">
            <a:avLst/>
          </a:prstGeom>
          <a:noFill/>
          <a:ln w="9525">
            <a:noFill/>
            <a:miter lim="800000"/>
            <a:headEnd/>
            <a:tailEnd/>
          </a:ln>
          <a:effectLst/>
        </p:spPr>
      </p:pic>
      <p:pic>
        <p:nvPicPr>
          <p:cNvPr id="216066" name="Picture 2"/>
          <p:cNvPicPr>
            <a:picLocks noChangeAspect="1" noChangeArrowheads="1"/>
          </p:cNvPicPr>
          <p:nvPr/>
        </p:nvPicPr>
        <p:blipFill>
          <a:blip r:embed="rId5"/>
          <a:srcRect/>
          <a:stretch>
            <a:fillRect/>
          </a:stretch>
        </p:blipFill>
        <p:spPr bwMode="auto">
          <a:xfrm>
            <a:off x="76200" y="5791200"/>
            <a:ext cx="6261100" cy="304800"/>
          </a:xfrm>
          <a:prstGeom prst="rect">
            <a:avLst/>
          </a:prstGeom>
          <a:noFill/>
          <a:ln w="9525">
            <a:noFill/>
            <a:miter lim="800000"/>
            <a:headEnd/>
            <a:tailEnd/>
          </a:ln>
          <a:effectLst/>
        </p:spPr>
      </p:pic>
      <p:pic>
        <p:nvPicPr>
          <p:cNvPr id="216067" name="Picture 3"/>
          <p:cNvPicPr>
            <a:picLocks noChangeAspect="1" noChangeArrowheads="1"/>
          </p:cNvPicPr>
          <p:nvPr/>
        </p:nvPicPr>
        <p:blipFill>
          <a:blip r:embed="rId6"/>
          <a:srcRect/>
          <a:stretch>
            <a:fillRect/>
          </a:stretch>
        </p:blipFill>
        <p:spPr bwMode="auto">
          <a:xfrm>
            <a:off x="5338916" y="3581400"/>
            <a:ext cx="2814484" cy="381000"/>
          </a:xfrm>
          <a:prstGeom prst="rect">
            <a:avLst/>
          </a:prstGeom>
          <a:noFill/>
          <a:ln w="9525">
            <a:noFill/>
            <a:miter lim="800000"/>
            <a:headEnd/>
            <a:tailEnd/>
          </a:ln>
          <a:effectLst/>
        </p:spPr>
      </p:pic>
      <p:pic>
        <p:nvPicPr>
          <p:cNvPr id="216072" name="Picture 8"/>
          <p:cNvPicPr>
            <a:picLocks noChangeAspect="1" noChangeArrowheads="1"/>
          </p:cNvPicPr>
          <p:nvPr/>
        </p:nvPicPr>
        <p:blipFill>
          <a:blip r:embed="rId7"/>
          <a:srcRect/>
          <a:stretch>
            <a:fillRect/>
          </a:stretch>
        </p:blipFill>
        <p:spPr bwMode="auto">
          <a:xfrm>
            <a:off x="5021366" y="4436985"/>
            <a:ext cx="495013" cy="1316735"/>
          </a:xfrm>
          <a:prstGeom prst="rect">
            <a:avLst/>
          </a:prstGeom>
          <a:noFill/>
          <a:ln w="9525">
            <a:noFill/>
            <a:miter lim="800000"/>
            <a:headEnd/>
            <a:tailEnd/>
          </a:ln>
          <a:effectLst/>
        </p:spPr>
      </p:pic>
      <p:pic>
        <p:nvPicPr>
          <p:cNvPr id="216073" name="Picture 9"/>
          <p:cNvPicPr>
            <a:picLocks noChangeAspect="1" noChangeArrowheads="1"/>
          </p:cNvPicPr>
          <p:nvPr/>
        </p:nvPicPr>
        <p:blipFill>
          <a:blip r:embed="rId8"/>
          <a:srcRect/>
          <a:stretch>
            <a:fillRect/>
          </a:stretch>
        </p:blipFill>
        <p:spPr bwMode="auto">
          <a:xfrm>
            <a:off x="5523984" y="4417255"/>
            <a:ext cx="1746246" cy="1353599"/>
          </a:xfrm>
          <a:prstGeom prst="rect">
            <a:avLst/>
          </a:prstGeom>
          <a:noFill/>
          <a:ln w="9525">
            <a:noFill/>
            <a:miter lim="800000"/>
            <a:headEnd/>
            <a:tailEnd/>
          </a:ln>
          <a:effectLst/>
        </p:spPr>
      </p:pic>
      <p:pic>
        <p:nvPicPr>
          <p:cNvPr id="216074" name="Picture 10"/>
          <p:cNvPicPr>
            <a:picLocks noChangeAspect="1" noChangeArrowheads="1"/>
          </p:cNvPicPr>
          <p:nvPr/>
        </p:nvPicPr>
        <p:blipFill>
          <a:blip r:embed="rId9"/>
          <a:srcRect/>
          <a:stretch>
            <a:fillRect/>
          </a:stretch>
        </p:blipFill>
        <p:spPr bwMode="auto">
          <a:xfrm>
            <a:off x="7258646" y="4412100"/>
            <a:ext cx="1870364" cy="137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228600" y="685800"/>
            <a:ext cx="8686800" cy="1200329"/>
          </a:xfrm>
          <a:prstGeom prst="rect">
            <a:avLst/>
          </a:prstGeom>
          <a:noFill/>
          <a:ln w="9525">
            <a:noFill/>
            <a:miter lim="800000"/>
            <a:headEnd/>
            <a:tailEnd/>
          </a:ln>
        </p:spPr>
        <p:txBody>
          <a:bodyPr wrap="square">
            <a:spAutoFit/>
          </a:bodyPr>
          <a:lstStyle/>
          <a:p>
            <a:pPr>
              <a:spcBef>
                <a:spcPct val="50000"/>
              </a:spcBef>
            </a:pPr>
            <a:r>
              <a:rPr lang="en-US" dirty="0"/>
              <a:t>Proper melting practice with degassing, reducing moisture content in the mold, proper gating system to avoid aspiration, high permeable mold and core, and avoid use of rusty chaplets and chills.</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152400" y="228600"/>
            <a:ext cx="6705600" cy="457200"/>
          </a:xfrm>
          <a:prstGeom prst="rect">
            <a:avLst/>
          </a:prstGeom>
          <a:noFill/>
          <a:ln w="9525">
            <a:noFill/>
            <a:miter lim="800000"/>
            <a:headEnd/>
            <a:tailEnd/>
          </a:ln>
        </p:spPr>
        <p:txBody>
          <a:bodyPr>
            <a:spAutoFit/>
          </a:bodyPr>
          <a:lstStyle/>
          <a:p>
            <a:pPr>
              <a:spcBef>
                <a:spcPct val="50000"/>
              </a:spcBef>
            </a:pPr>
            <a:r>
              <a:rPr lang="en-US" dirty="0" smtClean="0"/>
              <a:t>4. </a:t>
            </a:r>
            <a:r>
              <a:rPr lang="en-US" dirty="0"/>
              <a:t>Macro and micro porosity due to shrinkage</a:t>
            </a:r>
          </a:p>
        </p:txBody>
      </p:sp>
      <p:pic>
        <p:nvPicPr>
          <p:cNvPr id="148483" name="Picture 3" descr="photo3"/>
          <p:cNvPicPr>
            <a:picLocks noChangeAspect="1" noChangeArrowheads="1"/>
          </p:cNvPicPr>
          <p:nvPr/>
        </p:nvPicPr>
        <p:blipFill>
          <a:blip r:embed="rId3"/>
          <a:srcRect/>
          <a:stretch>
            <a:fillRect/>
          </a:stretch>
        </p:blipFill>
        <p:spPr bwMode="auto">
          <a:xfrm>
            <a:off x="423863" y="1014413"/>
            <a:ext cx="4376737" cy="2262187"/>
          </a:xfrm>
          <a:prstGeom prst="rect">
            <a:avLst/>
          </a:prstGeom>
          <a:noFill/>
          <a:ln w="9525">
            <a:noFill/>
            <a:miter lim="800000"/>
            <a:headEnd/>
            <a:tailEnd/>
          </a:ln>
        </p:spPr>
      </p:pic>
      <p:pic>
        <p:nvPicPr>
          <p:cNvPr id="148484" name="Picture 4" descr="photo4"/>
          <p:cNvPicPr>
            <a:picLocks noChangeAspect="1" noChangeArrowheads="1"/>
          </p:cNvPicPr>
          <p:nvPr/>
        </p:nvPicPr>
        <p:blipFill>
          <a:blip r:embed="rId4"/>
          <a:srcRect/>
          <a:stretch>
            <a:fillRect/>
          </a:stretch>
        </p:blipFill>
        <p:spPr bwMode="auto">
          <a:xfrm>
            <a:off x="5410200" y="762000"/>
            <a:ext cx="3048000" cy="2544763"/>
          </a:xfrm>
          <a:prstGeom prst="rect">
            <a:avLst/>
          </a:prstGeom>
          <a:noFill/>
          <a:ln w="9525">
            <a:noFill/>
            <a:miter lim="800000"/>
            <a:headEnd/>
            <a:tailEnd/>
          </a:ln>
        </p:spPr>
      </p:pic>
      <p:sp>
        <p:nvSpPr>
          <p:cNvPr id="148485" name="Text Box 5"/>
          <p:cNvSpPr txBox="1">
            <a:spLocks noChangeArrowheads="1"/>
          </p:cNvSpPr>
          <p:nvPr/>
        </p:nvSpPr>
        <p:spPr bwMode="auto">
          <a:xfrm>
            <a:off x="304800" y="3505200"/>
            <a:ext cx="8229600" cy="457200"/>
          </a:xfrm>
          <a:prstGeom prst="rect">
            <a:avLst/>
          </a:prstGeom>
          <a:noFill/>
          <a:ln w="9525">
            <a:noFill/>
            <a:miter lim="800000"/>
            <a:headEnd/>
            <a:tailEnd/>
          </a:ln>
        </p:spPr>
        <p:txBody>
          <a:bodyPr>
            <a:spAutoFit/>
          </a:bodyPr>
          <a:lstStyle/>
          <a:p>
            <a:pPr>
              <a:spcBef>
                <a:spcPct val="50000"/>
              </a:spcBef>
            </a:pPr>
            <a:r>
              <a:rPr lang="en-US"/>
              <a:t>If liquid and solidification shrinkage is not compensated by riser </a:t>
            </a:r>
          </a:p>
        </p:txBody>
      </p:sp>
      <p:sp>
        <p:nvSpPr>
          <p:cNvPr id="148486" name="Text Box 6"/>
          <p:cNvSpPr txBox="1">
            <a:spLocks noChangeArrowheads="1"/>
          </p:cNvSpPr>
          <p:nvPr/>
        </p:nvSpPr>
        <p:spPr bwMode="auto">
          <a:xfrm>
            <a:off x="152400" y="4267200"/>
            <a:ext cx="8686800" cy="822325"/>
          </a:xfrm>
          <a:prstGeom prst="rect">
            <a:avLst/>
          </a:prstGeom>
          <a:noFill/>
          <a:ln w="9525">
            <a:noFill/>
            <a:miter lim="800000"/>
            <a:headEnd/>
            <a:tailEnd/>
          </a:ln>
        </p:spPr>
        <p:txBody>
          <a:bodyPr>
            <a:spAutoFit/>
          </a:bodyPr>
          <a:lstStyle/>
          <a:p>
            <a:pPr>
              <a:spcBef>
                <a:spcPct val="50000"/>
              </a:spcBef>
            </a:pPr>
            <a:r>
              <a:rPr lang="en-US"/>
              <a:t>Proper riser design and placement which drive directional solidification. Chemistry of the liquid metal. Use of chill mold.</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4"/>
          <p:cNvPicPr>
            <a:picLocks noChangeAspect="1" noChangeArrowheads="1"/>
          </p:cNvPicPr>
          <p:nvPr/>
        </p:nvPicPr>
        <p:blipFill>
          <a:blip r:embed="rId2"/>
          <a:srcRect/>
          <a:stretch>
            <a:fillRect/>
          </a:stretch>
        </p:blipFill>
        <p:spPr bwMode="auto">
          <a:xfrm>
            <a:off x="304800" y="381000"/>
            <a:ext cx="6019800" cy="2146300"/>
          </a:xfrm>
          <a:prstGeom prst="rect">
            <a:avLst/>
          </a:prstGeom>
          <a:noFill/>
          <a:ln w="9525">
            <a:noFill/>
            <a:miter lim="800000"/>
            <a:headEnd/>
            <a:tailEnd/>
          </a:ln>
        </p:spPr>
      </p:pic>
      <p:pic>
        <p:nvPicPr>
          <p:cNvPr id="705541" name="Picture 5"/>
          <p:cNvPicPr>
            <a:picLocks noChangeAspect="1" noChangeArrowheads="1"/>
          </p:cNvPicPr>
          <p:nvPr/>
        </p:nvPicPr>
        <p:blipFill>
          <a:blip r:embed="rId3"/>
          <a:srcRect/>
          <a:stretch>
            <a:fillRect/>
          </a:stretch>
        </p:blipFill>
        <p:spPr bwMode="auto">
          <a:xfrm>
            <a:off x="4572000" y="304800"/>
            <a:ext cx="4067175" cy="2247900"/>
          </a:xfrm>
          <a:prstGeom prst="rect">
            <a:avLst/>
          </a:prstGeom>
          <a:noFill/>
          <a:ln w="9525">
            <a:noFill/>
            <a:miter lim="800000"/>
            <a:headEnd/>
            <a:tailEnd/>
          </a:ln>
        </p:spPr>
      </p:pic>
      <p:pic>
        <p:nvPicPr>
          <p:cNvPr id="149508" name="Picture 6"/>
          <p:cNvPicPr>
            <a:picLocks noChangeAspect="1" noChangeArrowheads="1"/>
          </p:cNvPicPr>
          <p:nvPr/>
        </p:nvPicPr>
        <p:blipFill>
          <a:blip r:embed="rId4"/>
          <a:srcRect/>
          <a:stretch>
            <a:fillRect/>
          </a:stretch>
        </p:blipFill>
        <p:spPr bwMode="auto">
          <a:xfrm>
            <a:off x="457200" y="2971800"/>
            <a:ext cx="3429000" cy="2289175"/>
          </a:xfrm>
          <a:prstGeom prst="rect">
            <a:avLst/>
          </a:prstGeom>
          <a:noFill/>
          <a:ln w="9525">
            <a:noFill/>
            <a:miter lim="800000"/>
            <a:headEnd/>
            <a:tailEnd/>
          </a:ln>
        </p:spPr>
      </p:pic>
      <p:grpSp>
        <p:nvGrpSpPr>
          <p:cNvPr id="2" name="Group 9"/>
          <p:cNvGrpSpPr>
            <a:grpSpLocks/>
          </p:cNvGrpSpPr>
          <p:nvPr/>
        </p:nvGrpSpPr>
        <p:grpSpPr bwMode="auto">
          <a:xfrm>
            <a:off x="4572000" y="2590800"/>
            <a:ext cx="3768725" cy="3228975"/>
            <a:chOff x="2880" y="1632"/>
            <a:chExt cx="2374" cy="2034"/>
          </a:xfrm>
        </p:grpSpPr>
        <p:pic>
          <p:nvPicPr>
            <p:cNvPr id="149510" name="Picture 7"/>
            <p:cNvPicPr>
              <a:picLocks noChangeAspect="1" noChangeArrowheads="1"/>
            </p:cNvPicPr>
            <p:nvPr/>
          </p:nvPicPr>
          <p:blipFill>
            <a:blip r:embed="rId5"/>
            <a:srcRect/>
            <a:stretch>
              <a:fillRect/>
            </a:stretch>
          </p:blipFill>
          <p:spPr bwMode="auto">
            <a:xfrm>
              <a:off x="2968" y="1632"/>
              <a:ext cx="2286" cy="1302"/>
            </a:xfrm>
            <a:prstGeom prst="rect">
              <a:avLst/>
            </a:prstGeom>
            <a:noFill/>
            <a:ln w="9525">
              <a:noFill/>
              <a:miter lim="800000"/>
              <a:headEnd/>
              <a:tailEnd/>
            </a:ln>
          </p:spPr>
        </p:pic>
        <p:pic>
          <p:nvPicPr>
            <p:cNvPr id="149511" name="Picture 8"/>
            <p:cNvPicPr>
              <a:picLocks noChangeAspect="1" noChangeArrowheads="1"/>
            </p:cNvPicPr>
            <p:nvPr/>
          </p:nvPicPr>
          <p:blipFill>
            <a:blip r:embed="rId6"/>
            <a:srcRect/>
            <a:stretch>
              <a:fillRect/>
            </a:stretch>
          </p:blipFill>
          <p:spPr bwMode="auto">
            <a:xfrm>
              <a:off x="2880" y="2928"/>
              <a:ext cx="2310" cy="738"/>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5541"/>
                                        </p:tgtEl>
                                        <p:attrNameLst>
                                          <p:attrName>style.visibility</p:attrName>
                                        </p:attrNameLst>
                                      </p:cBhvr>
                                      <p:to>
                                        <p:strVal val="visible"/>
                                      </p:to>
                                    </p:set>
                                    <p:animEffect transition="in" filter="blinds(horizontal)">
                                      <p:cBhvr>
                                        <p:cTn id="7" dur="500"/>
                                        <p:tgtEl>
                                          <p:spTgt spid="7055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fig19a"/>
          <p:cNvPicPr>
            <a:picLocks noChangeAspect="1" noChangeArrowheads="1"/>
          </p:cNvPicPr>
          <p:nvPr/>
        </p:nvPicPr>
        <p:blipFill>
          <a:blip r:embed="rId3"/>
          <a:srcRect l="7895" r="3683" b="71312"/>
          <a:stretch>
            <a:fillRect/>
          </a:stretch>
        </p:blipFill>
        <p:spPr bwMode="auto">
          <a:xfrm>
            <a:off x="177800" y="974725"/>
            <a:ext cx="8839200" cy="2454275"/>
          </a:xfrm>
          <a:prstGeom prst="rect">
            <a:avLst/>
          </a:prstGeom>
          <a:noFill/>
          <a:ln w="9525">
            <a:noFill/>
            <a:miter lim="800000"/>
            <a:headEnd/>
            <a:tailEnd/>
          </a:ln>
        </p:spPr>
      </p:pic>
      <p:sp>
        <p:nvSpPr>
          <p:cNvPr id="151555" name="Text Box 3"/>
          <p:cNvSpPr txBox="1">
            <a:spLocks noChangeArrowheads="1"/>
          </p:cNvSpPr>
          <p:nvPr/>
        </p:nvSpPr>
        <p:spPr bwMode="auto">
          <a:xfrm>
            <a:off x="152400" y="152400"/>
            <a:ext cx="4419600" cy="457200"/>
          </a:xfrm>
          <a:prstGeom prst="rect">
            <a:avLst/>
          </a:prstGeom>
          <a:noFill/>
          <a:ln w="9525">
            <a:noFill/>
            <a:miter lim="800000"/>
            <a:headEnd/>
            <a:tailEnd/>
          </a:ln>
        </p:spPr>
        <p:txBody>
          <a:bodyPr>
            <a:spAutoFit/>
          </a:bodyPr>
          <a:lstStyle/>
          <a:p>
            <a:pPr>
              <a:spcBef>
                <a:spcPct val="50000"/>
              </a:spcBef>
            </a:pPr>
            <a:r>
              <a:rPr lang="en-US" dirty="0" smtClean="0"/>
              <a:t>5. </a:t>
            </a:r>
            <a:r>
              <a:rPr lang="en-US" dirty="0" err="1"/>
              <a:t>Misrun</a:t>
            </a:r>
            <a:r>
              <a:rPr lang="en-US" dirty="0"/>
              <a:t> and cold shut</a:t>
            </a:r>
          </a:p>
        </p:txBody>
      </p:sp>
      <p:sp>
        <p:nvSpPr>
          <p:cNvPr id="151556" name="Text Box 4"/>
          <p:cNvSpPr txBox="1">
            <a:spLocks noChangeArrowheads="1"/>
          </p:cNvSpPr>
          <p:nvPr/>
        </p:nvSpPr>
        <p:spPr bwMode="auto">
          <a:xfrm>
            <a:off x="1524000" y="3733800"/>
            <a:ext cx="4648200" cy="457200"/>
          </a:xfrm>
          <a:prstGeom prst="rect">
            <a:avLst/>
          </a:prstGeom>
          <a:noFill/>
          <a:ln w="9525">
            <a:noFill/>
            <a:miter lim="800000"/>
            <a:headEnd/>
            <a:tailEnd/>
          </a:ln>
        </p:spPr>
        <p:txBody>
          <a:bodyPr>
            <a:spAutoFit/>
          </a:bodyPr>
          <a:lstStyle/>
          <a:p>
            <a:pPr>
              <a:spcBef>
                <a:spcPct val="50000"/>
              </a:spcBef>
            </a:pPr>
            <a:r>
              <a:rPr lang="en-US"/>
              <a:t>Inefficient fluidity of molten metal</a:t>
            </a:r>
          </a:p>
        </p:txBody>
      </p:sp>
      <p:sp>
        <p:nvSpPr>
          <p:cNvPr id="151557" name="Text Box 5"/>
          <p:cNvSpPr txBox="1">
            <a:spLocks noChangeArrowheads="1"/>
          </p:cNvSpPr>
          <p:nvPr/>
        </p:nvSpPr>
        <p:spPr bwMode="auto">
          <a:xfrm>
            <a:off x="457200" y="4343400"/>
            <a:ext cx="7391400" cy="822325"/>
          </a:xfrm>
          <a:prstGeom prst="rect">
            <a:avLst/>
          </a:prstGeom>
          <a:noFill/>
          <a:ln w="9525">
            <a:noFill/>
            <a:miter lim="800000"/>
            <a:headEnd/>
            <a:tailEnd/>
          </a:ln>
        </p:spPr>
        <p:txBody>
          <a:bodyPr>
            <a:spAutoFit/>
          </a:bodyPr>
          <a:lstStyle/>
          <a:p>
            <a:pPr>
              <a:spcBef>
                <a:spcPct val="50000"/>
              </a:spcBef>
            </a:pPr>
            <a:r>
              <a:rPr lang="en-US"/>
              <a:t>Proper chemistry of the metal with superheat. Design of gating system. Good permeability of mold.</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5" name="Picture 6"/>
          <p:cNvPicPr>
            <a:picLocks noChangeAspect="1" noChangeArrowheads="1"/>
          </p:cNvPicPr>
          <p:nvPr/>
        </p:nvPicPr>
        <p:blipFill>
          <a:blip r:embed="rId2"/>
          <a:srcRect/>
          <a:stretch>
            <a:fillRect/>
          </a:stretch>
        </p:blipFill>
        <p:spPr bwMode="auto">
          <a:xfrm>
            <a:off x="4800600" y="111125"/>
            <a:ext cx="3952875" cy="3165475"/>
          </a:xfrm>
          <a:prstGeom prst="rect">
            <a:avLst/>
          </a:prstGeom>
          <a:noFill/>
          <a:ln w="9525">
            <a:noFill/>
            <a:miter lim="800000"/>
            <a:headEnd/>
            <a:tailEnd/>
          </a:ln>
        </p:spPr>
      </p:pic>
      <p:sp>
        <p:nvSpPr>
          <p:cNvPr id="156676" name="Text Box 7"/>
          <p:cNvSpPr txBox="1">
            <a:spLocks noChangeArrowheads="1"/>
          </p:cNvSpPr>
          <p:nvPr/>
        </p:nvSpPr>
        <p:spPr bwMode="auto">
          <a:xfrm>
            <a:off x="228600" y="0"/>
            <a:ext cx="5562600" cy="457200"/>
          </a:xfrm>
          <a:prstGeom prst="rect">
            <a:avLst/>
          </a:prstGeom>
          <a:noFill/>
          <a:ln w="9525">
            <a:noFill/>
            <a:miter lim="800000"/>
            <a:headEnd/>
            <a:tailEnd/>
          </a:ln>
        </p:spPr>
        <p:txBody>
          <a:bodyPr>
            <a:spAutoFit/>
          </a:bodyPr>
          <a:lstStyle/>
          <a:p>
            <a:pPr>
              <a:spcBef>
                <a:spcPct val="50000"/>
              </a:spcBef>
            </a:pPr>
            <a:r>
              <a:rPr lang="en-US" dirty="0" smtClean="0"/>
              <a:t>6. </a:t>
            </a:r>
            <a:r>
              <a:rPr lang="en-US" dirty="0"/>
              <a:t>Scab and rat tail </a:t>
            </a:r>
          </a:p>
        </p:txBody>
      </p:sp>
      <p:sp>
        <p:nvSpPr>
          <p:cNvPr id="156677" name="Text Box 8"/>
          <p:cNvSpPr txBox="1">
            <a:spLocks noChangeArrowheads="1"/>
          </p:cNvSpPr>
          <p:nvPr/>
        </p:nvSpPr>
        <p:spPr bwMode="auto">
          <a:xfrm>
            <a:off x="76200" y="5064204"/>
            <a:ext cx="9067800" cy="769441"/>
          </a:xfrm>
          <a:prstGeom prst="rect">
            <a:avLst/>
          </a:prstGeom>
          <a:noFill/>
          <a:ln w="9525">
            <a:noFill/>
            <a:miter lim="800000"/>
            <a:headEnd/>
            <a:tailEnd/>
          </a:ln>
        </p:spPr>
        <p:txBody>
          <a:bodyPr wrap="square">
            <a:spAutoFit/>
          </a:bodyPr>
          <a:lstStyle/>
          <a:p>
            <a:pPr>
              <a:spcBef>
                <a:spcPct val="50000"/>
              </a:spcBef>
            </a:pPr>
            <a:r>
              <a:rPr lang="en-US" sz="2200" dirty="0"/>
              <a:t>High clay content having deformation capacity at high temperature. Additives to counter expansion include wood flour, coal dust and cereal binders</a:t>
            </a:r>
          </a:p>
        </p:txBody>
      </p:sp>
      <p:pic>
        <p:nvPicPr>
          <p:cNvPr id="267266" name="Picture 2"/>
          <p:cNvPicPr>
            <a:picLocks noChangeAspect="1" noChangeArrowheads="1"/>
          </p:cNvPicPr>
          <p:nvPr/>
        </p:nvPicPr>
        <p:blipFill>
          <a:blip r:embed="rId3"/>
          <a:srcRect/>
          <a:stretch>
            <a:fillRect/>
          </a:stretch>
        </p:blipFill>
        <p:spPr bwMode="auto">
          <a:xfrm>
            <a:off x="257175" y="609600"/>
            <a:ext cx="4543425" cy="3352800"/>
          </a:xfrm>
          <a:prstGeom prst="rect">
            <a:avLst/>
          </a:prstGeom>
          <a:noFill/>
          <a:ln w="9525">
            <a:noFill/>
            <a:miter lim="800000"/>
            <a:headEnd/>
            <a:tailEnd/>
          </a:ln>
          <a:effectLst/>
        </p:spPr>
      </p:pic>
      <p:pic>
        <p:nvPicPr>
          <p:cNvPr id="7" name="Picture 5"/>
          <p:cNvPicPr>
            <a:picLocks noChangeAspect="1" noChangeArrowheads="1"/>
          </p:cNvPicPr>
          <p:nvPr/>
        </p:nvPicPr>
        <p:blipFill>
          <a:blip r:embed="rId4"/>
          <a:srcRect/>
          <a:stretch>
            <a:fillRect/>
          </a:stretch>
        </p:blipFill>
        <p:spPr bwMode="auto">
          <a:xfrm>
            <a:off x="381000" y="457199"/>
            <a:ext cx="4267200" cy="478378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228600" y="304800"/>
            <a:ext cx="4953000" cy="457200"/>
          </a:xfrm>
          <a:prstGeom prst="rect">
            <a:avLst/>
          </a:prstGeom>
          <a:noFill/>
          <a:ln w="9525">
            <a:noFill/>
            <a:miter lim="800000"/>
            <a:headEnd/>
            <a:tailEnd/>
          </a:ln>
        </p:spPr>
        <p:txBody>
          <a:bodyPr>
            <a:spAutoFit/>
          </a:bodyPr>
          <a:lstStyle/>
          <a:p>
            <a:pPr>
              <a:spcBef>
                <a:spcPct val="50000"/>
              </a:spcBef>
            </a:pPr>
            <a:r>
              <a:rPr lang="en-US" dirty="0" smtClean="0"/>
              <a:t>7. </a:t>
            </a:r>
            <a:r>
              <a:rPr lang="en-US" dirty="0"/>
              <a:t>Metal penetration and sand burn</a:t>
            </a:r>
          </a:p>
        </p:txBody>
      </p:sp>
      <p:pic>
        <p:nvPicPr>
          <p:cNvPr id="157699" name="Picture 3" descr="photo6"/>
          <p:cNvPicPr>
            <a:picLocks noChangeAspect="1" noChangeArrowheads="1"/>
          </p:cNvPicPr>
          <p:nvPr/>
        </p:nvPicPr>
        <p:blipFill>
          <a:blip r:embed="rId3"/>
          <a:srcRect/>
          <a:stretch>
            <a:fillRect/>
          </a:stretch>
        </p:blipFill>
        <p:spPr bwMode="auto">
          <a:xfrm>
            <a:off x="381000" y="1003300"/>
            <a:ext cx="2660650" cy="4025900"/>
          </a:xfrm>
          <a:prstGeom prst="rect">
            <a:avLst/>
          </a:prstGeom>
          <a:noFill/>
          <a:ln w="9525">
            <a:noFill/>
            <a:miter lim="800000"/>
            <a:headEnd/>
            <a:tailEnd/>
          </a:ln>
        </p:spPr>
      </p:pic>
      <p:sp>
        <p:nvSpPr>
          <p:cNvPr id="157700" name="Text Box 4"/>
          <p:cNvSpPr txBox="1">
            <a:spLocks noChangeArrowheads="1"/>
          </p:cNvSpPr>
          <p:nvPr/>
        </p:nvSpPr>
        <p:spPr bwMode="auto">
          <a:xfrm>
            <a:off x="3810000" y="1295400"/>
            <a:ext cx="4572000" cy="1552575"/>
          </a:xfrm>
          <a:prstGeom prst="rect">
            <a:avLst/>
          </a:prstGeom>
          <a:noFill/>
          <a:ln w="9525">
            <a:noFill/>
            <a:miter lim="800000"/>
            <a:headEnd/>
            <a:tailEnd/>
          </a:ln>
        </p:spPr>
        <p:txBody>
          <a:bodyPr>
            <a:spAutoFit/>
          </a:bodyPr>
          <a:lstStyle/>
          <a:p>
            <a:pPr>
              <a:spcBef>
                <a:spcPct val="50000"/>
              </a:spcBef>
            </a:pPr>
            <a:r>
              <a:rPr lang="en-US"/>
              <a:t>Less grain size, sand strength should be sufficient to withstand metalostatic pressure, high refractoriness of sand.</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photo7"/>
          <p:cNvPicPr>
            <a:picLocks noChangeAspect="1" noChangeArrowheads="1"/>
          </p:cNvPicPr>
          <p:nvPr/>
        </p:nvPicPr>
        <p:blipFill>
          <a:blip r:embed="rId3"/>
          <a:srcRect/>
          <a:stretch>
            <a:fillRect/>
          </a:stretch>
        </p:blipFill>
        <p:spPr bwMode="auto">
          <a:xfrm>
            <a:off x="381000" y="838200"/>
            <a:ext cx="4267200" cy="2174875"/>
          </a:xfrm>
          <a:prstGeom prst="rect">
            <a:avLst/>
          </a:prstGeom>
          <a:noFill/>
          <a:ln w="9525">
            <a:noFill/>
            <a:miter lim="800000"/>
            <a:headEnd/>
            <a:tailEnd/>
          </a:ln>
        </p:spPr>
      </p:pic>
      <p:sp>
        <p:nvSpPr>
          <p:cNvPr id="158723" name="Text Box 3"/>
          <p:cNvSpPr txBox="1">
            <a:spLocks noChangeArrowheads="1"/>
          </p:cNvSpPr>
          <p:nvPr/>
        </p:nvSpPr>
        <p:spPr bwMode="auto">
          <a:xfrm>
            <a:off x="304800" y="228600"/>
            <a:ext cx="4572000" cy="457200"/>
          </a:xfrm>
          <a:prstGeom prst="rect">
            <a:avLst/>
          </a:prstGeom>
          <a:noFill/>
          <a:ln w="9525">
            <a:noFill/>
            <a:miter lim="800000"/>
            <a:headEnd/>
            <a:tailEnd/>
          </a:ln>
        </p:spPr>
        <p:txBody>
          <a:bodyPr>
            <a:spAutoFit/>
          </a:bodyPr>
          <a:lstStyle/>
          <a:p>
            <a:pPr>
              <a:spcBef>
                <a:spcPct val="50000"/>
              </a:spcBef>
            </a:pPr>
            <a:r>
              <a:rPr lang="en-US" dirty="0" smtClean="0"/>
              <a:t>8. </a:t>
            </a:r>
            <a:r>
              <a:rPr lang="en-US" dirty="0"/>
              <a:t>Mismatch</a:t>
            </a:r>
          </a:p>
        </p:txBody>
      </p:sp>
      <p:sp>
        <p:nvSpPr>
          <p:cNvPr id="158724" name="Text Box 5"/>
          <p:cNvSpPr txBox="1">
            <a:spLocks noChangeArrowheads="1"/>
          </p:cNvSpPr>
          <p:nvPr/>
        </p:nvSpPr>
        <p:spPr bwMode="auto">
          <a:xfrm>
            <a:off x="457200" y="3276600"/>
            <a:ext cx="7848600" cy="457200"/>
          </a:xfrm>
          <a:prstGeom prst="rect">
            <a:avLst/>
          </a:prstGeom>
          <a:noFill/>
          <a:ln w="9525">
            <a:noFill/>
            <a:miter lim="800000"/>
            <a:headEnd/>
            <a:tailEnd/>
          </a:ln>
        </p:spPr>
        <p:txBody>
          <a:bodyPr>
            <a:spAutoFit/>
          </a:bodyPr>
          <a:lstStyle/>
          <a:p>
            <a:pPr>
              <a:spcBef>
                <a:spcPct val="50000"/>
              </a:spcBef>
            </a:pPr>
            <a:r>
              <a:rPr lang="en-US"/>
              <a:t>Misalignment of pattern and improper handling of mold.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21187</TotalTime>
  <Words>3592</Words>
  <Application>Microsoft PowerPoint</Application>
  <PresentationFormat>On-screen Show (4:3)</PresentationFormat>
  <Paragraphs>542</Paragraphs>
  <Slides>100</Slides>
  <Notes>74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100</vt:i4>
      </vt:variant>
    </vt:vector>
  </HeadingPairs>
  <TitlesOfParts>
    <vt:vector size="103" baseType="lpstr">
      <vt:lpstr>Default Design</vt:lpstr>
      <vt:lpstr>Equation</vt:lpstr>
      <vt:lpstr>Chart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vector>
  </TitlesOfParts>
  <Company>Foundry-IIT-KGP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Casting</dc:title>
  <dc:creator>Prof.G.L Dutta</dc:creator>
  <cp:lastModifiedBy>lenovo</cp:lastModifiedBy>
  <cp:revision>897</cp:revision>
  <dcterms:created xsi:type="dcterms:W3CDTF">2009-04-19T06:26:04Z</dcterms:created>
  <dcterms:modified xsi:type="dcterms:W3CDTF">2018-11-08T01:55:32Z</dcterms:modified>
</cp:coreProperties>
</file>